
<file path=[Content_Types].xml><?xml version="1.0" encoding="utf-8"?>
<Types xmlns="http://schemas.openxmlformats.org/package/2006/content-types">
  <Default Extension="xml" ContentType="application/xml"/>
  <Default Extension="mov" ContentType="video/quicktime"/>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6" r:id="rId1"/>
  </p:sldMasterIdLst>
  <p:notesMasterIdLst>
    <p:notesMasterId r:id="rId21"/>
  </p:notesMasterIdLst>
  <p:sldIdLst>
    <p:sldId id="256" r:id="rId2"/>
    <p:sldId id="257" r:id="rId3"/>
    <p:sldId id="258" r:id="rId4"/>
    <p:sldId id="271" r:id="rId5"/>
    <p:sldId id="278" r:id="rId6"/>
    <p:sldId id="280" r:id="rId7"/>
    <p:sldId id="281" r:id="rId8"/>
    <p:sldId id="282" r:id="rId9"/>
    <p:sldId id="283" r:id="rId10"/>
    <p:sldId id="262" r:id="rId11"/>
    <p:sldId id="284" r:id="rId12"/>
    <p:sldId id="285" r:id="rId13"/>
    <p:sldId id="272" r:id="rId14"/>
    <p:sldId id="273" r:id="rId15"/>
    <p:sldId id="274" r:id="rId16"/>
    <p:sldId id="275" r:id="rId17"/>
    <p:sldId id="276" r:id="rId18"/>
    <p:sldId id="277" r:id="rId19"/>
    <p:sldId id="267" r:id="rId20"/>
  </p:sldIdLst>
  <p:sldSz cx="12192000" cy="6858000"/>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667"/>
    <p:restoredTop sz="94674"/>
  </p:normalViewPr>
  <p:slideViewPr>
    <p:cSldViewPr snapToGrid="0" snapToObjects="1">
      <p:cViewPr>
        <p:scale>
          <a:sx n="102" d="100"/>
          <a:sy n="102" d="100"/>
        </p:scale>
        <p:origin x="0" y="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2.png>
</file>

<file path=ppt/media/image3.png>
</file>

<file path=ppt/media/image4.png>
</file>

<file path=ppt/media/image5.png>
</file>

<file path=ppt/media/image6.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5C346B-F803-C144-913A-087DC34AC4AD}" type="datetimeFigureOut">
              <a:rPr lang="pt-PT" smtClean="0"/>
              <a:t>08/05/17</a:t>
            </a:fld>
            <a:endParaRPr lang="pt-PT"/>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PT"/>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pt-PT"/>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PT"/>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C69C62-EB60-974E-84E6-398224DAB941}" type="slidenum">
              <a:rPr lang="pt-PT" smtClean="0"/>
              <a:t>‹n.º›</a:t>
            </a:fld>
            <a:endParaRPr lang="pt-PT"/>
          </a:p>
        </p:txBody>
      </p:sp>
    </p:spTree>
    <p:extLst>
      <p:ext uri="{BB962C8B-B14F-4D97-AF65-F5344CB8AC3E}">
        <p14:creationId xmlns:p14="http://schemas.microsoft.com/office/powerpoint/2010/main" val="1090261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smtClean="0"/>
              <a:t>o nome</a:t>
            </a:r>
            <a:r>
              <a:rPr lang="pt-PT" baseline="0" dirty="0" smtClean="0"/>
              <a:t> </a:t>
            </a:r>
            <a:r>
              <a:rPr lang="pt-PT" baseline="0" dirty="0" err="1" smtClean="0"/>
              <a:t>Taste</a:t>
            </a:r>
            <a:r>
              <a:rPr lang="pt-PT" baseline="0" dirty="0" smtClean="0"/>
              <a:t> </a:t>
            </a:r>
            <a:r>
              <a:rPr lang="pt-PT" baseline="0" dirty="0" err="1" smtClean="0"/>
              <a:t>advisor</a:t>
            </a:r>
            <a:r>
              <a:rPr lang="pt-PT" baseline="0" dirty="0" smtClean="0"/>
              <a:t> surgiu porque </a:t>
            </a:r>
            <a:r>
              <a:rPr lang="pt-PT" baseline="0" dirty="0" err="1" smtClean="0"/>
              <a:t>queriamos</a:t>
            </a:r>
            <a:r>
              <a:rPr lang="pt-PT" baseline="0" dirty="0" smtClean="0"/>
              <a:t> que este projeto tivesse um nome apelativo ao tema e como </a:t>
            </a:r>
            <a:r>
              <a:rPr lang="pt-PT" baseline="0" dirty="0" err="1" smtClean="0"/>
              <a:t>tinhamos</a:t>
            </a:r>
            <a:r>
              <a:rPr lang="pt-PT" baseline="0" dirty="0" smtClean="0"/>
              <a:t> pensado em assistente de sabor, </a:t>
            </a:r>
            <a:r>
              <a:rPr lang="pt-PT" baseline="0" dirty="0" err="1" smtClean="0"/>
              <a:t>taste</a:t>
            </a:r>
            <a:r>
              <a:rPr lang="pt-PT" baseline="0" dirty="0" smtClean="0"/>
              <a:t> </a:t>
            </a:r>
            <a:r>
              <a:rPr lang="pt-PT" baseline="0" dirty="0" err="1" smtClean="0"/>
              <a:t>advisor</a:t>
            </a:r>
            <a:r>
              <a:rPr lang="pt-PT" baseline="0" dirty="0" smtClean="0"/>
              <a:t> ficou no ouvido </a:t>
            </a:r>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1</a:t>
            </a:fld>
            <a:endParaRPr lang="pt-PT"/>
          </a:p>
        </p:txBody>
      </p:sp>
    </p:spTree>
    <p:extLst>
      <p:ext uri="{BB962C8B-B14F-4D97-AF65-F5344CB8AC3E}">
        <p14:creationId xmlns:p14="http://schemas.microsoft.com/office/powerpoint/2010/main" val="13084831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19</a:t>
            </a:fld>
            <a:endParaRPr lang="pt-PT"/>
          </a:p>
        </p:txBody>
      </p:sp>
    </p:spTree>
    <p:extLst>
      <p:ext uri="{BB962C8B-B14F-4D97-AF65-F5344CB8AC3E}">
        <p14:creationId xmlns:p14="http://schemas.microsoft.com/office/powerpoint/2010/main" val="12650848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smtClean="0"/>
              <a:t>Esta</a:t>
            </a:r>
            <a:r>
              <a:rPr lang="pt-PT" baseline="0" dirty="0" smtClean="0"/>
              <a:t> apresentação seguirá os tópicos base do relatório entregue sendo que serão referidos os seguintes aspetos: </a:t>
            </a:r>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2</a:t>
            </a:fld>
            <a:endParaRPr lang="pt-PT"/>
          </a:p>
        </p:txBody>
      </p:sp>
    </p:spTree>
    <p:extLst>
      <p:ext uri="{BB962C8B-B14F-4D97-AF65-F5344CB8AC3E}">
        <p14:creationId xmlns:p14="http://schemas.microsoft.com/office/powerpoint/2010/main" val="1093368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err="1" smtClean="0"/>
              <a:t>ahah</a:t>
            </a:r>
            <a:r>
              <a:rPr lang="pt-PT" dirty="0" smtClean="0"/>
              <a:t> </a:t>
            </a:r>
            <a:r>
              <a:rPr lang="pt-PT" dirty="0" err="1" smtClean="0"/>
              <a:t>podiamos</a:t>
            </a:r>
            <a:r>
              <a:rPr lang="pt-PT" dirty="0" smtClean="0"/>
              <a:t> dizer que</a:t>
            </a:r>
            <a:r>
              <a:rPr lang="pt-PT" baseline="0" dirty="0" smtClean="0"/>
              <a:t> a Empresa Belo </a:t>
            </a:r>
            <a:r>
              <a:rPr lang="pt-PT" baseline="0" dirty="0" err="1" smtClean="0"/>
              <a:t>Lda</a:t>
            </a:r>
            <a:r>
              <a:rPr lang="pt-PT" baseline="0" dirty="0" smtClean="0"/>
              <a:t> nos pediu para fazer este projeto </a:t>
            </a:r>
          </a:p>
          <a:p>
            <a:r>
              <a:rPr lang="pt-PT" baseline="0" dirty="0" smtClean="0"/>
              <a:t>restaurantes italianos, chineses, </a:t>
            </a:r>
            <a:r>
              <a:rPr lang="pt-PT" baseline="0" dirty="0" err="1" smtClean="0"/>
              <a:t>tailandes</a:t>
            </a:r>
            <a:r>
              <a:rPr lang="pt-PT" baseline="0" dirty="0" smtClean="0"/>
              <a:t> </a:t>
            </a:r>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3</a:t>
            </a:fld>
            <a:endParaRPr lang="pt-PT"/>
          </a:p>
        </p:txBody>
      </p:sp>
    </p:spTree>
    <p:extLst>
      <p:ext uri="{BB962C8B-B14F-4D97-AF65-F5344CB8AC3E}">
        <p14:creationId xmlns:p14="http://schemas.microsoft.com/office/powerpoint/2010/main" val="15173569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err="1" smtClean="0"/>
              <a:t>ahah</a:t>
            </a:r>
            <a:r>
              <a:rPr lang="pt-PT" dirty="0" smtClean="0"/>
              <a:t> </a:t>
            </a:r>
            <a:r>
              <a:rPr lang="pt-PT" dirty="0" err="1" smtClean="0"/>
              <a:t>podiamos</a:t>
            </a:r>
            <a:r>
              <a:rPr lang="pt-PT" dirty="0" smtClean="0"/>
              <a:t> dizer que</a:t>
            </a:r>
            <a:r>
              <a:rPr lang="pt-PT" baseline="0" dirty="0" smtClean="0"/>
              <a:t> a Empresa Belo </a:t>
            </a:r>
            <a:r>
              <a:rPr lang="pt-PT" baseline="0" dirty="0" err="1" smtClean="0"/>
              <a:t>Lda</a:t>
            </a:r>
            <a:r>
              <a:rPr lang="pt-PT" baseline="0" dirty="0" smtClean="0"/>
              <a:t> nos pediu para fazer este projeto </a:t>
            </a:r>
          </a:p>
          <a:p>
            <a:r>
              <a:rPr lang="pt-PT" baseline="0" dirty="0" smtClean="0"/>
              <a:t>restaurantes italianos, chineses, </a:t>
            </a:r>
            <a:r>
              <a:rPr lang="pt-PT" baseline="0" dirty="0" err="1" smtClean="0"/>
              <a:t>tailandes</a:t>
            </a:r>
            <a:r>
              <a:rPr lang="pt-PT" baseline="0" dirty="0" smtClean="0"/>
              <a:t> </a:t>
            </a:r>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4</a:t>
            </a:fld>
            <a:endParaRPr lang="pt-PT"/>
          </a:p>
        </p:txBody>
      </p:sp>
    </p:spTree>
    <p:extLst>
      <p:ext uri="{BB962C8B-B14F-4D97-AF65-F5344CB8AC3E}">
        <p14:creationId xmlns:p14="http://schemas.microsoft.com/office/powerpoint/2010/main" val="1235921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err="1" smtClean="0"/>
              <a:t>ahah</a:t>
            </a:r>
            <a:r>
              <a:rPr lang="pt-PT" dirty="0" smtClean="0"/>
              <a:t> </a:t>
            </a:r>
            <a:r>
              <a:rPr lang="pt-PT" dirty="0" err="1" smtClean="0"/>
              <a:t>podiamos</a:t>
            </a:r>
            <a:r>
              <a:rPr lang="pt-PT" dirty="0" smtClean="0"/>
              <a:t> dizer que</a:t>
            </a:r>
            <a:r>
              <a:rPr lang="pt-PT" baseline="0" dirty="0" smtClean="0"/>
              <a:t> a Empresa Belo </a:t>
            </a:r>
            <a:r>
              <a:rPr lang="pt-PT" baseline="0" dirty="0" err="1" smtClean="0"/>
              <a:t>Lda</a:t>
            </a:r>
            <a:r>
              <a:rPr lang="pt-PT" baseline="0" dirty="0" smtClean="0"/>
              <a:t> nos pediu para fazer este projeto </a:t>
            </a:r>
          </a:p>
          <a:p>
            <a:r>
              <a:rPr lang="pt-PT" baseline="0" dirty="0" smtClean="0"/>
              <a:t>restaurantes italianos, chineses, </a:t>
            </a:r>
            <a:r>
              <a:rPr lang="pt-PT" baseline="0" dirty="0" err="1" smtClean="0"/>
              <a:t>tailandes</a:t>
            </a:r>
            <a:r>
              <a:rPr lang="pt-PT" baseline="0" dirty="0" smtClean="0"/>
              <a:t> </a:t>
            </a:r>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5</a:t>
            </a:fld>
            <a:endParaRPr lang="pt-PT"/>
          </a:p>
        </p:txBody>
      </p:sp>
    </p:spTree>
    <p:extLst>
      <p:ext uri="{BB962C8B-B14F-4D97-AF65-F5344CB8AC3E}">
        <p14:creationId xmlns:p14="http://schemas.microsoft.com/office/powerpoint/2010/main" val="8820094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err="1" smtClean="0"/>
              <a:t>ahah</a:t>
            </a:r>
            <a:r>
              <a:rPr lang="pt-PT" dirty="0" smtClean="0"/>
              <a:t> </a:t>
            </a:r>
            <a:r>
              <a:rPr lang="pt-PT" dirty="0" err="1" smtClean="0"/>
              <a:t>podiamos</a:t>
            </a:r>
            <a:r>
              <a:rPr lang="pt-PT" dirty="0" smtClean="0"/>
              <a:t> dizer que</a:t>
            </a:r>
            <a:r>
              <a:rPr lang="pt-PT" baseline="0" dirty="0" smtClean="0"/>
              <a:t> a Empresa Belo </a:t>
            </a:r>
            <a:r>
              <a:rPr lang="pt-PT" baseline="0" dirty="0" err="1" smtClean="0"/>
              <a:t>Lda</a:t>
            </a:r>
            <a:r>
              <a:rPr lang="pt-PT" baseline="0" dirty="0" smtClean="0"/>
              <a:t> nos pediu para fazer este projeto </a:t>
            </a:r>
          </a:p>
          <a:p>
            <a:r>
              <a:rPr lang="pt-PT" baseline="0" dirty="0" smtClean="0"/>
              <a:t>restaurantes italianos, chineses, </a:t>
            </a:r>
            <a:r>
              <a:rPr lang="pt-PT" baseline="0" dirty="0" err="1" smtClean="0"/>
              <a:t>tailandes</a:t>
            </a:r>
            <a:r>
              <a:rPr lang="pt-PT" baseline="0" dirty="0" smtClean="0"/>
              <a:t> </a:t>
            </a:r>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6</a:t>
            </a:fld>
            <a:endParaRPr lang="pt-PT"/>
          </a:p>
        </p:txBody>
      </p:sp>
    </p:spTree>
    <p:extLst>
      <p:ext uri="{BB962C8B-B14F-4D97-AF65-F5344CB8AC3E}">
        <p14:creationId xmlns:p14="http://schemas.microsoft.com/office/powerpoint/2010/main" val="2054863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err="1" smtClean="0"/>
              <a:t>ahah</a:t>
            </a:r>
            <a:r>
              <a:rPr lang="pt-PT" dirty="0" smtClean="0"/>
              <a:t> </a:t>
            </a:r>
            <a:r>
              <a:rPr lang="pt-PT" dirty="0" err="1" smtClean="0"/>
              <a:t>podiamos</a:t>
            </a:r>
            <a:r>
              <a:rPr lang="pt-PT" dirty="0" smtClean="0"/>
              <a:t> dizer que</a:t>
            </a:r>
            <a:r>
              <a:rPr lang="pt-PT" baseline="0" dirty="0" smtClean="0"/>
              <a:t> a Empresa Belo </a:t>
            </a:r>
            <a:r>
              <a:rPr lang="pt-PT" baseline="0" dirty="0" err="1" smtClean="0"/>
              <a:t>Lda</a:t>
            </a:r>
            <a:r>
              <a:rPr lang="pt-PT" baseline="0" dirty="0" smtClean="0"/>
              <a:t> nos pediu para fazer este projeto </a:t>
            </a:r>
          </a:p>
          <a:p>
            <a:r>
              <a:rPr lang="pt-PT" baseline="0" dirty="0" smtClean="0"/>
              <a:t>restaurantes italianos, chineses, </a:t>
            </a:r>
            <a:r>
              <a:rPr lang="pt-PT" baseline="0" dirty="0" err="1" smtClean="0"/>
              <a:t>tailandes</a:t>
            </a:r>
            <a:r>
              <a:rPr lang="pt-PT" baseline="0" dirty="0" smtClean="0"/>
              <a:t> </a:t>
            </a:r>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7</a:t>
            </a:fld>
            <a:endParaRPr lang="pt-PT"/>
          </a:p>
        </p:txBody>
      </p:sp>
    </p:spTree>
    <p:extLst>
      <p:ext uri="{BB962C8B-B14F-4D97-AF65-F5344CB8AC3E}">
        <p14:creationId xmlns:p14="http://schemas.microsoft.com/office/powerpoint/2010/main" val="1993892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err="1" smtClean="0"/>
              <a:t>ahah</a:t>
            </a:r>
            <a:r>
              <a:rPr lang="pt-PT" dirty="0" smtClean="0"/>
              <a:t> </a:t>
            </a:r>
            <a:r>
              <a:rPr lang="pt-PT" dirty="0" err="1" smtClean="0"/>
              <a:t>podiamos</a:t>
            </a:r>
            <a:r>
              <a:rPr lang="pt-PT" dirty="0" smtClean="0"/>
              <a:t> dizer que</a:t>
            </a:r>
            <a:r>
              <a:rPr lang="pt-PT" baseline="0" dirty="0" smtClean="0"/>
              <a:t> a Empresa Belo </a:t>
            </a:r>
            <a:r>
              <a:rPr lang="pt-PT" baseline="0" dirty="0" err="1" smtClean="0"/>
              <a:t>Lda</a:t>
            </a:r>
            <a:r>
              <a:rPr lang="pt-PT" baseline="0" dirty="0" smtClean="0"/>
              <a:t> nos pediu para fazer este projeto </a:t>
            </a:r>
          </a:p>
          <a:p>
            <a:r>
              <a:rPr lang="pt-PT" baseline="0" dirty="0" smtClean="0"/>
              <a:t>restaurantes italianos, chineses, </a:t>
            </a:r>
            <a:r>
              <a:rPr lang="pt-PT" baseline="0" dirty="0" err="1" smtClean="0"/>
              <a:t>tailandes</a:t>
            </a:r>
            <a:r>
              <a:rPr lang="pt-PT" baseline="0" dirty="0" smtClean="0"/>
              <a:t> </a:t>
            </a:r>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8</a:t>
            </a:fld>
            <a:endParaRPr lang="pt-PT"/>
          </a:p>
        </p:txBody>
      </p:sp>
    </p:spTree>
    <p:extLst>
      <p:ext uri="{BB962C8B-B14F-4D97-AF65-F5344CB8AC3E}">
        <p14:creationId xmlns:p14="http://schemas.microsoft.com/office/powerpoint/2010/main" val="11359114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r>
              <a:rPr lang="pt-PT" dirty="0" err="1" smtClean="0"/>
              <a:t>ahah</a:t>
            </a:r>
            <a:r>
              <a:rPr lang="pt-PT" dirty="0" smtClean="0"/>
              <a:t> </a:t>
            </a:r>
            <a:r>
              <a:rPr lang="pt-PT" dirty="0" err="1" smtClean="0"/>
              <a:t>podiamos</a:t>
            </a:r>
            <a:r>
              <a:rPr lang="pt-PT" dirty="0" smtClean="0"/>
              <a:t> dizer que</a:t>
            </a:r>
            <a:r>
              <a:rPr lang="pt-PT" baseline="0" dirty="0" smtClean="0"/>
              <a:t> a Empresa Belo </a:t>
            </a:r>
            <a:r>
              <a:rPr lang="pt-PT" baseline="0" dirty="0" err="1" smtClean="0"/>
              <a:t>Lda</a:t>
            </a:r>
            <a:r>
              <a:rPr lang="pt-PT" baseline="0" dirty="0" smtClean="0"/>
              <a:t> nos pediu para fazer este projeto </a:t>
            </a:r>
          </a:p>
          <a:p>
            <a:r>
              <a:rPr lang="pt-PT" baseline="0" dirty="0" smtClean="0"/>
              <a:t>restaurantes italianos, chineses, </a:t>
            </a:r>
            <a:r>
              <a:rPr lang="pt-PT" baseline="0" dirty="0" err="1" smtClean="0"/>
              <a:t>tailandes</a:t>
            </a:r>
            <a:r>
              <a:rPr lang="pt-PT" baseline="0" dirty="0" smtClean="0"/>
              <a:t> </a:t>
            </a:r>
            <a:endParaRPr lang="pt-PT" dirty="0"/>
          </a:p>
        </p:txBody>
      </p:sp>
      <p:sp>
        <p:nvSpPr>
          <p:cNvPr id="4" name="Marcador de Posição do Número do Diapositivo 3"/>
          <p:cNvSpPr>
            <a:spLocks noGrp="1"/>
          </p:cNvSpPr>
          <p:nvPr>
            <p:ph type="sldNum" sz="quarter" idx="10"/>
          </p:nvPr>
        </p:nvSpPr>
        <p:spPr/>
        <p:txBody>
          <a:bodyPr/>
          <a:lstStyle/>
          <a:p>
            <a:fld id="{26C69C62-EB60-974E-84E6-398224DAB941}" type="slidenum">
              <a:rPr lang="pt-PT" smtClean="0"/>
              <a:t>9</a:t>
            </a:fld>
            <a:endParaRPr lang="pt-PT"/>
          </a:p>
        </p:txBody>
      </p:sp>
    </p:spTree>
    <p:extLst>
      <p:ext uri="{BB962C8B-B14F-4D97-AF65-F5344CB8AC3E}">
        <p14:creationId xmlns:p14="http://schemas.microsoft.com/office/powerpoint/2010/main" val="55470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o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t-PT" smtClean="0"/>
              <a:t>Clique para editar o estilo de título do Modelo Global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t-PT" smtClean="0"/>
              <a:t>Clique para editar o estilo de subtítulo do Modelo Global</a:t>
            </a:r>
            <a:endParaRPr lang="en-US" dirty="0"/>
          </a:p>
        </p:txBody>
      </p:sp>
      <p:sp>
        <p:nvSpPr>
          <p:cNvPr id="4" name="Date Placeholder 3"/>
          <p:cNvSpPr>
            <a:spLocks noGrp="1"/>
          </p:cNvSpPr>
          <p:nvPr>
            <p:ph type="dt" sz="half" idx="10"/>
          </p:nvPr>
        </p:nvSpPr>
        <p:spPr/>
        <p:txBody>
          <a:bodyPr/>
          <a:lstStyle/>
          <a:p>
            <a:fld id="{EDBF7940-9411-754C-98A5-811EF7724D08}" type="datetimeFigureOut">
              <a:rPr lang="pt-PT" smtClean="0"/>
              <a:t>08/05/17</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D7AB615-F63D-D84C-9962-B56FE4F942A5}" type="slidenum">
              <a:rPr lang="pt-PT" smtClean="0"/>
              <a:t>‹n.º›</a:t>
            </a:fld>
            <a:endParaRPr lang="pt-PT"/>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smtClean="0"/>
              <a:t>Clique para editar o estilo de título do Modelo Global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Date Placeholder 3"/>
          <p:cNvSpPr>
            <a:spLocks noGrp="1"/>
          </p:cNvSpPr>
          <p:nvPr>
            <p:ph type="dt" sz="half" idx="10"/>
          </p:nvPr>
        </p:nvSpPr>
        <p:spPr/>
        <p:txBody>
          <a:bodyPr/>
          <a:lstStyle/>
          <a:p>
            <a:fld id="{EDBF7940-9411-754C-98A5-811EF7724D08}" type="datetimeFigureOut">
              <a:rPr lang="pt-PT" smtClean="0"/>
              <a:t>08/05/17</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D7AB615-F63D-D84C-9962-B56FE4F942A5}" type="slidenum">
              <a:rPr lang="pt-PT" smtClean="0"/>
              <a:t>‹n.º›</a:t>
            </a:fld>
            <a:endParaRPr lang="pt-P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e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t-PT" smtClean="0"/>
              <a:t>Clique para editar o estilo de título do Modelo Global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Date Placeholder 3"/>
          <p:cNvSpPr>
            <a:spLocks noGrp="1"/>
          </p:cNvSpPr>
          <p:nvPr>
            <p:ph type="dt" sz="half" idx="10"/>
          </p:nvPr>
        </p:nvSpPr>
        <p:spPr/>
        <p:txBody>
          <a:bodyPr/>
          <a:lstStyle/>
          <a:p>
            <a:fld id="{EDBF7940-9411-754C-98A5-811EF7724D08}" type="datetimeFigureOut">
              <a:rPr lang="pt-PT" smtClean="0"/>
              <a:t>08/05/17</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D7AB615-F63D-D84C-9962-B56FE4F942A5}" type="slidenum">
              <a:rPr lang="pt-PT" smtClean="0"/>
              <a:t>‹n.º›</a:t>
            </a:fld>
            <a:endParaRPr lang="pt-P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t-PT" smtClean="0"/>
              <a:t>Clique para editar o estilo de título do Modelo Global</a:t>
            </a:r>
            <a:endParaRPr lang="en-US" dirty="0"/>
          </a:p>
        </p:txBody>
      </p:sp>
      <p:sp>
        <p:nvSpPr>
          <p:cNvPr id="3" name="Content Placeholder 2"/>
          <p:cNvSpPr>
            <a:spLocks noGrp="1"/>
          </p:cNvSpPr>
          <p:nvPr>
            <p:ph idx="1"/>
          </p:nvPr>
        </p:nvSpPr>
        <p:spPr/>
        <p:txBody>
          <a:bodyPr/>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Date Placeholder 3"/>
          <p:cNvSpPr>
            <a:spLocks noGrp="1"/>
          </p:cNvSpPr>
          <p:nvPr>
            <p:ph type="dt" sz="half" idx="10"/>
          </p:nvPr>
        </p:nvSpPr>
        <p:spPr/>
        <p:txBody>
          <a:bodyPr/>
          <a:lstStyle/>
          <a:p>
            <a:fld id="{EDBF7940-9411-754C-98A5-811EF7724D08}" type="datetimeFigureOut">
              <a:rPr lang="pt-PT" smtClean="0"/>
              <a:t>08/05/17</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D7AB615-F63D-D84C-9962-B56FE4F942A5}" type="slidenum">
              <a:rPr lang="pt-PT" smtClean="0"/>
              <a:t>‹n.º›</a:t>
            </a:fld>
            <a:endParaRPr lang="pt-PT"/>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Cabeçalho da Secção">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t-PT" smtClean="0"/>
              <a:t>Clique para editar o estilo de título do Modelo Global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PT" smtClean="0"/>
              <a:t>Clique para editar os estilos do texto de Modelo Global</a:t>
            </a:r>
          </a:p>
        </p:txBody>
      </p:sp>
      <p:sp>
        <p:nvSpPr>
          <p:cNvPr id="4" name="Date Placeholder 3"/>
          <p:cNvSpPr>
            <a:spLocks noGrp="1"/>
          </p:cNvSpPr>
          <p:nvPr>
            <p:ph type="dt" sz="half" idx="10"/>
          </p:nvPr>
        </p:nvSpPr>
        <p:spPr/>
        <p:txBody>
          <a:bodyPr/>
          <a:lstStyle/>
          <a:p>
            <a:fld id="{EDBF7940-9411-754C-98A5-811EF7724D08}" type="datetimeFigureOut">
              <a:rPr lang="pt-PT" smtClean="0"/>
              <a:t>08/05/17</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2D7AB615-F63D-D84C-9962-B56FE4F942A5}" type="slidenum">
              <a:rPr lang="pt-PT" smtClean="0"/>
              <a:t>‹n.º›</a:t>
            </a:fld>
            <a:endParaRPr lang="pt-PT"/>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t-PT" smtClean="0"/>
              <a:t>Clique para editar o estilo de título do Modelo Global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5" name="Date Placeholder 4"/>
          <p:cNvSpPr>
            <a:spLocks noGrp="1"/>
          </p:cNvSpPr>
          <p:nvPr>
            <p:ph type="dt" sz="half" idx="10"/>
          </p:nvPr>
        </p:nvSpPr>
        <p:spPr/>
        <p:txBody>
          <a:bodyPr/>
          <a:lstStyle/>
          <a:p>
            <a:fld id="{EDBF7940-9411-754C-98A5-811EF7724D08}" type="datetimeFigureOut">
              <a:rPr lang="pt-PT" smtClean="0"/>
              <a:t>08/05/17</a:t>
            </a:fld>
            <a:endParaRPr lang="pt-PT"/>
          </a:p>
        </p:txBody>
      </p:sp>
      <p:sp>
        <p:nvSpPr>
          <p:cNvPr id="6" name="Footer Placeholder 5"/>
          <p:cNvSpPr>
            <a:spLocks noGrp="1"/>
          </p:cNvSpPr>
          <p:nvPr>
            <p:ph type="ftr" sz="quarter" idx="11"/>
          </p:nvPr>
        </p:nvSpPr>
        <p:spPr/>
        <p:txBody>
          <a:bodyPr/>
          <a:lstStyle/>
          <a:p>
            <a:endParaRPr lang="pt-PT"/>
          </a:p>
        </p:txBody>
      </p:sp>
      <p:sp>
        <p:nvSpPr>
          <p:cNvPr id="7" name="Slide Number Placeholder 6"/>
          <p:cNvSpPr>
            <a:spLocks noGrp="1"/>
          </p:cNvSpPr>
          <p:nvPr>
            <p:ph type="sldNum" sz="quarter" idx="12"/>
          </p:nvPr>
        </p:nvSpPr>
        <p:spPr/>
        <p:txBody>
          <a:bodyPr/>
          <a:lstStyle/>
          <a:p>
            <a:fld id="{2D7AB615-F63D-D84C-9962-B56FE4F942A5}" type="slidenum">
              <a:rPr lang="pt-PT" smtClean="0"/>
              <a:t>‹n.º›</a:t>
            </a:fld>
            <a:endParaRPr lang="pt-PT"/>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t-PT" smtClean="0"/>
              <a:t>Clique para editar o estilo de título do Modelo Global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smtClean="0"/>
              <a:t>Clique para editar os estilos do texto de Modelo Global</a:t>
            </a:r>
          </a:p>
        </p:txBody>
      </p:sp>
      <p:sp>
        <p:nvSpPr>
          <p:cNvPr id="4" name="Content Placeholder 3"/>
          <p:cNvSpPr>
            <a:spLocks noGrp="1"/>
          </p:cNvSpPr>
          <p:nvPr>
            <p:ph sz="half" idx="2"/>
          </p:nvPr>
        </p:nvSpPr>
        <p:spPr>
          <a:xfrm>
            <a:off x="1097280" y="2582334"/>
            <a:ext cx="4937760" cy="3378200"/>
          </a:xfrm>
        </p:spPr>
        <p:txBody>
          <a:bodyPr/>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smtClean="0"/>
              <a:t>Clique para editar os estilos do texto de Modelo Global</a:t>
            </a:r>
          </a:p>
        </p:txBody>
      </p:sp>
      <p:sp>
        <p:nvSpPr>
          <p:cNvPr id="6" name="Content Placeholder 5"/>
          <p:cNvSpPr>
            <a:spLocks noGrp="1"/>
          </p:cNvSpPr>
          <p:nvPr>
            <p:ph sz="quarter" idx="4"/>
          </p:nvPr>
        </p:nvSpPr>
        <p:spPr>
          <a:xfrm>
            <a:off x="6217920" y="2582334"/>
            <a:ext cx="4937760" cy="3378200"/>
          </a:xfrm>
        </p:spPr>
        <p:txBody>
          <a:bodyPr/>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7" name="Date Placeholder 6"/>
          <p:cNvSpPr>
            <a:spLocks noGrp="1"/>
          </p:cNvSpPr>
          <p:nvPr>
            <p:ph type="dt" sz="half" idx="10"/>
          </p:nvPr>
        </p:nvSpPr>
        <p:spPr/>
        <p:txBody>
          <a:bodyPr/>
          <a:lstStyle/>
          <a:p>
            <a:fld id="{EDBF7940-9411-754C-98A5-811EF7724D08}" type="datetimeFigureOut">
              <a:rPr lang="pt-PT" smtClean="0"/>
              <a:t>08/05/17</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2D7AB615-F63D-D84C-9962-B56FE4F942A5}" type="slidenum">
              <a:rPr lang="pt-PT" smtClean="0"/>
              <a:t>‹n.º›</a:t>
            </a:fld>
            <a:endParaRPr lang="pt-PT"/>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PT" smtClean="0"/>
              <a:t>Clique para editar o estilo de título do Modelo Global</a:t>
            </a:r>
            <a:endParaRPr lang="en-US" dirty="0"/>
          </a:p>
        </p:txBody>
      </p:sp>
      <p:sp>
        <p:nvSpPr>
          <p:cNvPr id="3" name="Date Placeholder 2"/>
          <p:cNvSpPr>
            <a:spLocks noGrp="1"/>
          </p:cNvSpPr>
          <p:nvPr>
            <p:ph type="dt" sz="half" idx="10"/>
          </p:nvPr>
        </p:nvSpPr>
        <p:spPr/>
        <p:txBody>
          <a:bodyPr/>
          <a:lstStyle/>
          <a:p>
            <a:fld id="{EDBF7940-9411-754C-98A5-811EF7724D08}" type="datetimeFigureOut">
              <a:rPr lang="pt-PT" smtClean="0"/>
              <a:t>08/05/17</a:t>
            </a:fld>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fld id="{2D7AB615-F63D-D84C-9962-B56FE4F942A5}" type="slidenum">
              <a:rPr lang="pt-PT" smtClean="0"/>
              <a:t>‹n.º›</a:t>
            </a:fld>
            <a:endParaRPr lang="pt-PT"/>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m br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DBF7940-9411-754C-98A5-811EF7724D08}" type="datetimeFigureOut">
              <a:rPr lang="pt-PT" smtClean="0"/>
              <a:t>08/05/17</a:t>
            </a:fld>
            <a:endParaRPr lang="pt-PT"/>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pt-PT"/>
          </a:p>
        </p:txBody>
      </p:sp>
      <p:sp>
        <p:nvSpPr>
          <p:cNvPr id="9" name="Slide Number Placeholder 8"/>
          <p:cNvSpPr>
            <a:spLocks noGrp="1"/>
          </p:cNvSpPr>
          <p:nvPr>
            <p:ph type="sldNum" sz="quarter" idx="12"/>
          </p:nvPr>
        </p:nvSpPr>
        <p:spPr/>
        <p:txBody>
          <a:bodyPr/>
          <a:lstStyle/>
          <a:p>
            <a:fld id="{2D7AB615-F63D-D84C-9962-B56FE4F942A5}" type="slidenum">
              <a:rPr lang="pt-PT" smtClean="0"/>
              <a:t>‹n.º›</a:t>
            </a:fld>
            <a:endParaRPr lang="pt-PT"/>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údo com Legenda">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t-PT" smtClean="0"/>
              <a:t>Clique para editar o estilo de título do Modelo Global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smtClean="0"/>
              <a:t>Clique para editar os estilos do texto de Modelo Global</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DBF7940-9411-754C-98A5-811EF7724D08}" type="datetimeFigureOut">
              <a:rPr lang="pt-PT" smtClean="0"/>
              <a:t>08/05/17</a:t>
            </a:fld>
            <a:endParaRPr lang="pt-PT"/>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pt-PT"/>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2D7AB615-F63D-D84C-9962-B56FE4F942A5}" type="slidenum">
              <a:rPr lang="pt-PT" smtClean="0"/>
              <a:t>‹n.º›</a:t>
            </a:fld>
            <a:endParaRPr lang="pt-P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m com Legenda">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t-PT" smtClean="0"/>
              <a:t>Clique para editar o estilo de título do Modelo Global</a:t>
            </a:r>
            <a:endParaRPr lang="en-US" dirty="0"/>
          </a:p>
        </p:txBody>
      </p:sp>
      <p:sp>
        <p:nvSpPr>
          <p:cNvPr id="3" name="Picture Placeholder 2"/>
          <p:cNvSpPr>
            <a:spLocks noGrp="1" noChangeAspect="1"/>
          </p:cNvSpPr>
          <p:nvPr>
            <p:ph type="pic" idx="1"/>
          </p:nvPr>
        </p:nvSpPr>
        <p:spPr>
          <a:xfrm>
            <a:off x="15" y="0"/>
            <a:ext cx="12191985" cy="4915076"/>
          </a:xfrm>
          <a:solidFill>
            <a:schemeClr val="accent2"/>
          </a:solid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PT" smtClean="0"/>
              <a:t>Arraste a imagem até ao marcador de posição ou clique no ícone para adicionar</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PT" smtClean="0"/>
              <a:t>Clique para editar os estilos do texto de Modelo Global</a:t>
            </a:r>
          </a:p>
        </p:txBody>
      </p:sp>
      <p:sp>
        <p:nvSpPr>
          <p:cNvPr id="5" name="Date Placeholder 4"/>
          <p:cNvSpPr>
            <a:spLocks noGrp="1"/>
          </p:cNvSpPr>
          <p:nvPr>
            <p:ph type="dt" sz="half" idx="10"/>
          </p:nvPr>
        </p:nvSpPr>
        <p:spPr/>
        <p:txBody>
          <a:bodyPr/>
          <a:lstStyle/>
          <a:p>
            <a:fld id="{EDBF7940-9411-754C-98A5-811EF7724D08}" type="datetimeFigureOut">
              <a:rPr lang="pt-PT" smtClean="0"/>
              <a:t>08/05/17</a:t>
            </a:fld>
            <a:endParaRPr lang="pt-PT"/>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2D7AB615-F63D-D84C-9962-B56FE4F942A5}" type="slidenum">
              <a:rPr lang="pt-PT" smtClean="0"/>
              <a:t>‹n.º›</a:t>
            </a:fld>
            <a:endParaRPr lang="pt-PT"/>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t-PT" smtClean="0"/>
              <a:t>Clique para editar o estilo de título do Modelo Global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t-PT" smtClean="0"/>
              <a:t>Clique para editar os estilos do texto de Modelo Global</a:t>
            </a:r>
          </a:p>
          <a:p>
            <a:pPr lvl="1"/>
            <a:r>
              <a:rPr lang="pt-PT" smtClean="0"/>
              <a:t>Segundo nível</a:t>
            </a:r>
          </a:p>
          <a:p>
            <a:pPr lvl="2"/>
            <a:r>
              <a:rPr lang="pt-PT" smtClean="0"/>
              <a:t>Terceiro nível</a:t>
            </a:r>
          </a:p>
          <a:p>
            <a:pPr lvl="3"/>
            <a:r>
              <a:rPr lang="pt-PT" smtClean="0"/>
              <a:t>Quarto nível</a:t>
            </a:r>
          </a:p>
          <a:p>
            <a:pPr lvl="4"/>
            <a:r>
              <a:rPr lang="pt-PT" smtClean="0"/>
              <a:t>Quinto nível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DBF7940-9411-754C-98A5-811EF7724D08}" type="datetimeFigureOut">
              <a:rPr lang="pt-PT" smtClean="0"/>
              <a:t>08/05/17</a:t>
            </a:fld>
            <a:endParaRPr lang="pt-PT"/>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pt-PT"/>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2D7AB615-F63D-D84C-9962-B56FE4F942A5}" type="slidenum">
              <a:rPr lang="pt-PT" smtClean="0"/>
              <a:t>‹n.º›</a:t>
            </a:fld>
            <a:endParaRPr lang="pt-PT"/>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8766651"/>
      </p:ext>
    </p:extLst>
  </p:cSld>
  <p:clrMap bg1="lt1" tx1="dk1" bg2="lt2" tx2="dk2" accent1="accent1" accent2="accent2" accent3="accent3" accent4="accent4" accent5="accent5" accent6="accent6" hlink="hlink" folHlink="folHlink"/>
  <p:sldLayoutIdLst>
    <p:sldLayoutId id="2147483787" r:id="rId1"/>
    <p:sldLayoutId id="2147483788" r:id="rId2"/>
    <p:sldLayoutId id="2147483789" r:id="rId3"/>
    <p:sldLayoutId id="2147483790" r:id="rId4"/>
    <p:sldLayoutId id="2147483791" r:id="rId5"/>
    <p:sldLayoutId id="2147483792" r:id="rId6"/>
    <p:sldLayoutId id="2147483793" r:id="rId7"/>
    <p:sldLayoutId id="2147483794" r:id="rId8"/>
    <p:sldLayoutId id="2147483795" r:id="rId9"/>
    <p:sldLayoutId id="2147483796" r:id="rId10"/>
    <p:sldLayoutId id="2147483797"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png"/><Relationship Id="rId5" Type="http://schemas.openxmlformats.org/officeDocument/2006/relationships/image" Target="../media/image6.png"/><Relationship Id="rId1" Type="http://schemas.microsoft.com/office/2007/relationships/media" Target="../media/media1.mov"/><Relationship Id="rId2" Type="http://schemas.openxmlformats.org/officeDocument/2006/relationships/video" Target="../media/media1.mov"/></Relationships>
</file>

<file path=ppt/slides/_rels/slide19.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280160" y="2184400"/>
            <a:ext cx="9936480" cy="1226311"/>
          </a:xfrm>
        </p:spPr>
        <p:txBody>
          <a:bodyPr/>
          <a:lstStyle/>
          <a:p>
            <a:r>
              <a:rPr lang="pt-PT" dirty="0" err="1" smtClean="0"/>
              <a:t>Taste</a:t>
            </a:r>
            <a:r>
              <a:rPr lang="pt-PT" dirty="0" smtClean="0"/>
              <a:t> </a:t>
            </a:r>
            <a:r>
              <a:rPr lang="pt-PT" dirty="0" err="1" smtClean="0"/>
              <a:t>Advisor</a:t>
            </a:r>
            <a:r>
              <a:rPr lang="pt-PT" dirty="0" smtClean="0"/>
              <a:t> </a:t>
            </a:r>
            <a:endParaRPr lang="pt-PT" dirty="0"/>
          </a:p>
        </p:txBody>
      </p:sp>
      <p:sp>
        <p:nvSpPr>
          <p:cNvPr id="3" name="Subtítulo 2"/>
          <p:cNvSpPr>
            <a:spLocks noGrp="1"/>
          </p:cNvSpPr>
          <p:nvPr>
            <p:ph type="subTitle" idx="1"/>
          </p:nvPr>
        </p:nvSpPr>
        <p:spPr>
          <a:xfrm>
            <a:off x="1219199" y="3410711"/>
            <a:ext cx="10058400" cy="737956"/>
          </a:xfrm>
        </p:spPr>
        <p:txBody>
          <a:bodyPr/>
          <a:lstStyle/>
          <a:p>
            <a:r>
              <a:rPr lang="pt-PT" b="1" dirty="0" smtClean="0"/>
              <a:t>Sistema de recomendação gastronómica</a:t>
            </a:r>
            <a:endParaRPr lang="pt-PT" b="1" dirty="0"/>
          </a:p>
        </p:txBody>
      </p:sp>
      <p:pic>
        <p:nvPicPr>
          <p:cNvPr id="5" name="Imagem 4"/>
          <p:cNvPicPr>
            <a:picLocks noChangeAspect="1"/>
          </p:cNvPicPr>
          <p:nvPr/>
        </p:nvPicPr>
        <p:blipFill>
          <a:blip r:embed="rId3"/>
          <a:stretch>
            <a:fillRect/>
          </a:stretch>
        </p:blipFill>
        <p:spPr>
          <a:xfrm>
            <a:off x="211666" y="198691"/>
            <a:ext cx="2015067" cy="1635066"/>
          </a:xfrm>
          <a:prstGeom prst="rect">
            <a:avLst/>
          </a:prstGeom>
        </p:spPr>
      </p:pic>
      <p:sp>
        <p:nvSpPr>
          <p:cNvPr id="6" name="CaixaDeTexto 5"/>
          <p:cNvSpPr txBox="1"/>
          <p:nvPr/>
        </p:nvSpPr>
        <p:spPr>
          <a:xfrm>
            <a:off x="2679236" y="459958"/>
            <a:ext cx="6642738" cy="923330"/>
          </a:xfrm>
          <a:prstGeom prst="rect">
            <a:avLst/>
          </a:prstGeom>
          <a:noFill/>
        </p:spPr>
        <p:txBody>
          <a:bodyPr wrap="square" rtlCol="0">
            <a:spAutoFit/>
          </a:bodyPr>
          <a:lstStyle/>
          <a:p>
            <a:pPr algn="ctr"/>
            <a:r>
              <a:rPr lang="pt-PT" dirty="0"/>
              <a:t>Mestrado Integrado em Engenharia </a:t>
            </a:r>
            <a:r>
              <a:rPr lang="pt-PT" dirty="0" smtClean="0"/>
              <a:t>Informática</a:t>
            </a:r>
            <a:r>
              <a:rPr lang="pt-PT" dirty="0"/>
              <a:t>, </a:t>
            </a:r>
            <a:r>
              <a:rPr lang="pt-PT" dirty="0" smtClean="0"/>
              <a:t>3ºAno</a:t>
            </a:r>
            <a:r>
              <a:rPr lang="pt-PT" dirty="0"/>
              <a:t>, </a:t>
            </a:r>
            <a:r>
              <a:rPr lang="pt-PT" dirty="0" smtClean="0"/>
              <a:t>2ºSemestre</a:t>
            </a:r>
            <a:endParaRPr lang="pt-PT" dirty="0"/>
          </a:p>
          <a:p>
            <a:pPr algn="ctr"/>
            <a:r>
              <a:rPr lang="pt-PT" dirty="0" smtClean="0"/>
              <a:t>Laboratórios </a:t>
            </a:r>
            <a:r>
              <a:rPr lang="pt-PT" dirty="0"/>
              <a:t>de </a:t>
            </a:r>
            <a:r>
              <a:rPr lang="pt-PT" dirty="0" smtClean="0"/>
              <a:t>Informática </a:t>
            </a:r>
            <a:r>
              <a:rPr lang="pt-PT" dirty="0"/>
              <a:t>IV</a:t>
            </a:r>
          </a:p>
          <a:p>
            <a:endParaRPr lang="pt-PT" dirty="0"/>
          </a:p>
        </p:txBody>
      </p:sp>
      <p:sp>
        <p:nvSpPr>
          <p:cNvPr id="7" name="CaixaDeTexto 6"/>
          <p:cNvSpPr txBox="1"/>
          <p:nvPr/>
        </p:nvSpPr>
        <p:spPr>
          <a:xfrm>
            <a:off x="1280160" y="4436533"/>
            <a:ext cx="9936480" cy="1477328"/>
          </a:xfrm>
          <a:prstGeom prst="rect">
            <a:avLst/>
          </a:prstGeom>
          <a:noFill/>
        </p:spPr>
        <p:txBody>
          <a:bodyPr wrap="square" rtlCol="0">
            <a:spAutoFit/>
          </a:bodyPr>
          <a:lstStyle/>
          <a:p>
            <a:r>
              <a:rPr lang="pt-PT" dirty="0" smtClean="0"/>
              <a:t>Grupo 17 : </a:t>
            </a:r>
          </a:p>
          <a:p>
            <a:r>
              <a:rPr lang="pt-PT" dirty="0" smtClean="0"/>
              <a:t>Ana Rita Marques a74218</a:t>
            </a:r>
          </a:p>
          <a:p>
            <a:r>
              <a:rPr lang="pt-PT" dirty="0" smtClean="0"/>
              <a:t>Célia Figueiredo a67637</a:t>
            </a:r>
          </a:p>
          <a:p>
            <a:r>
              <a:rPr lang="pt-PT" dirty="0" smtClean="0"/>
              <a:t>Humberto Vaz a73236</a:t>
            </a:r>
          </a:p>
          <a:p>
            <a:r>
              <a:rPr lang="pt-PT" dirty="0" smtClean="0"/>
              <a:t>Ricardo Lopes a72062</a:t>
            </a:r>
            <a:endParaRPr lang="pt-PT" dirty="0"/>
          </a:p>
        </p:txBody>
      </p:sp>
      <p:pic>
        <p:nvPicPr>
          <p:cNvPr id="4" name="Imagem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74477" y="921623"/>
            <a:ext cx="1503122" cy="1170448"/>
          </a:xfrm>
          <a:prstGeom prst="rect">
            <a:avLst/>
          </a:prstGeom>
        </p:spPr>
      </p:pic>
    </p:spTree>
    <p:extLst>
      <p:ext uri="{BB962C8B-B14F-4D97-AF65-F5344CB8AC3E}">
        <p14:creationId xmlns:p14="http://schemas.microsoft.com/office/powerpoint/2010/main" val="466217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6" name="Imagem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906" y="469345"/>
            <a:ext cx="7574579" cy="5680934"/>
          </a:xfrm>
          <a:prstGeom prst="rect">
            <a:avLst/>
          </a:prstGeom>
        </p:spPr>
      </p:pic>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85031" y="634945"/>
            <a:ext cx="1503122" cy="1170448"/>
          </a:xfrm>
          <a:prstGeom prst="rect">
            <a:avLst/>
          </a:prstGeom>
        </p:spPr>
      </p:pic>
      <p:sp>
        <p:nvSpPr>
          <p:cNvPr id="2" name="Título 1"/>
          <p:cNvSpPr>
            <a:spLocks noGrp="1"/>
          </p:cNvSpPr>
          <p:nvPr>
            <p:ph type="title"/>
          </p:nvPr>
        </p:nvSpPr>
        <p:spPr>
          <a:xfrm>
            <a:off x="7859485" y="634946"/>
            <a:ext cx="3690257" cy="1450757"/>
          </a:xfrm>
        </p:spPr>
        <p:txBody>
          <a:bodyPr>
            <a:normAutofit/>
          </a:bodyPr>
          <a:lstStyle/>
          <a:p>
            <a:pPr>
              <a:lnSpc>
                <a:spcPct val="65000"/>
              </a:lnSpc>
            </a:pPr>
            <a:r>
              <a:rPr lang="pt-PT" sz="4400" b="1" dirty="0"/>
              <a:t>Modelos do Sistema </a:t>
            </a:r>
            <a:r>
              <a:rPr lang="pt-PT" sz="4400" dirty="0"/>
              <a:t/>
            </a:r>
            <a:br>
              <a:rPr lang="pt-PT" sz="4400" dirty="0"/>
            </a:br>
            <a:endParaRPr lang="pt-PT" sz="4400" dirty="0"/>
          </a:p>
        </p:txBody>
      </p:sp>
      <p:sp>
        <p:nvSpPr>
          <p:cNvPr id="3" name="Marcador de Posição de Conteúdo 2"/>
          <p:cNvSpPr>
            <a:spLocks noGrp="1"/>
          </p:cNvSpPr>
          <p:nvPr>
            <p:ph idx="1"/>
          </p:nvPr>
        </p:nvSpPr>
        <p:spPr>
          <a:xfrm>
            <a:off x="7859486" y="2198913"/>
            <a:ext cx="3598818" cy="3951365"/>
          </a:xfrm>
        </p:spPr>
        <p:txBody>
          <a:bodyPr>
            <a:normAutofit fontScale="85000" lnSpcReduction="10000"/>
          </a:bodyPr>
          <a:lstStyle/>
          <a:p>
            <a:r>
              <a:rPr lang="pt-PT" b="1" dirty="0"/>
              <a:t>Use Cases: </a:t>
            </a:r>
          </a:p>
          <a:p>
            <a:pPr algn="just">
              <a:lnSpc>
                <a:spcPct val="150000"/>
              </a:lnSpc>
            </a:pPr>
            <a:r>
              <a:rPr lang="pt-PT" dirty="0"/>
              <a:t>O</a:t>
            </a:r>
            <a:r>
              <a:rPr lang="pt-PT" dirty="0" smtClean="0"/>
              <a:t> </a:t>
            </a:r>
            <a:r>
              <a:rPr lang="pt-PT" dirty="0"/>
              <a:t>sistema </a:t>
            </a:r>
            <a:r>
              <a:rPr lang="pt-PT" dirty="0" smtClean="0"/>
              <a:t>deverá </a:t>
            </a:r>
            <a:r>
              <a:rPr lang="pt-PT" dirty="0"/>
              <a:t>permitir que o utilizador realize as seguintes </a:t>
            </a:r>
            <a:r>
              <a:rPr lang="pt-PT" dirty="0" smtClean="0"/>
              <a:t>tarefas: </a:t>
            </a:r>
            <a:r>
              <a:rPr lang="pt-PT" dirty="0"/>
              <a:t>Efetuar Registo, Pesquisar por termos</a:t>
            </a:r>
            <a:r>
              <a:rPr lang="pt-PT" dirty="0" smtClean="0"/>
              <a:t>, Partilhar experiência numa rede social, </a:t>
            </a:r>
            <a:r>
              <a:rPr lang="pt-PT" dirty="0"/>
              <a:t>Avaliar Restaurantes, Adicionar novas informações ao sistema, remover informações por ele adicionadas e editar as preferências e ainda se pretender efetuar </a:t>
            </a:r>
            <a:r>
              <a:rPr lang="pt-PT" i="1" dirty="0"/>
              <a:t>login</a:t>
            </a:r>
            <a:r>
              <a:rPr lang="pt-PT" dirty="0"/>
              <a:t> e </a:t>
            </a:r>
            <a:r>
              <a:rPr lang="pt-PT" i="1" dirty="0" err="1"/>
              <a:t>logout</a:t>
            </a:r>
            <a:r>
              <a:rPr lang="pt-PT" dirty="0"/>
              <a:t>. </a:t>
            </a:r>
          </a:p>
          <a:p>
            <a:endParaRPr lang="pt-PT" dirty="0"/>
          </a:p>
          <a:p>
            <a:endParaRPr lang="pt-PT" dirty="0"/>
          </a:p>
          <a:p>
            <a:endParaRPr lang="pt-PT" dirty="0"/>
          </a:p>
        </p:txBody>
      </p:sp>
    </p:spTree>
    <p:extLst>
      <p:ext uri="{BB962C8B-B14F-4D97-AF65-F5344CB8AC3E}">
        <p14:creationId xmlns:p14="http://schemas.microsoft.com/office/powerpoint/2010/main" val="22178658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8444" y="287703"/>
            <a:ext cx="1503122" cy="1170448"/>
          </a:xfrm>
          <a:prstGeom prst="rect">
            <a:avLst/>
          </a:prstGeom>
        </p:spPr>
      </p:pic>
      <p:sp>
        <p:nvSpPr>
          <p:cNvPr id="2" name="Título 1"/>
          <p:cNvSpPr>
            <a:spLocks noGrp="1"/>
          </p:cNvSpPr>
          <p:nvPr>
            <p:ph type="title"/>
          </p:nvPr>
        </p:nvSpPr>
        <p:spPr>
          <a:xfrm>
            <a:off x="1368768" y="410001"/>
            <a:ext cx="10823232" cy="1170447"/>
          </a:xfrm>
        </p:spPr>
        <p:txBody>
          <a:bodyPr>
            <a:normAutofit/>
          </a:bodyPr>
          <a:lstStyle/>
          <a:p>
            <a:pPr>
              <a:lnSpc>
                <a:spcPct val="65000"/>
              </a:lnSpc>
            </a:pPr>
            <a:r>
              <a:rPr lang="pt-PT" sz="4400" b="1" dirty="0"/>
              <a:t>Modelos do </a:t>
            </a:r>
            <a:r>
              <a:rPr lang="pt-PT" sz="4400" b="1" dirty="0" smtClean="0"/>
              <a:t>Sistema</a:t>
            </a:r>
            <a:br>
              <a:rPr lang="pt-PT" sz="4400" b="1" dirty="0" smtClean="0"/>
            </a:br>
            <a:r>
              <a:rPr lang="pt-PT" sz="4000" dirty="0"/>
              <a:t> - </a:t>
            </a:r>
            <a:r>
              <a:rPr lang="pt-PT" sz="4400" dirty="0"/>
              <a:t>Pesquisa por Termos</a:t>
            </a:r>
            <a:r>
              <a:rPr lang="pt-PT" sz="4400" b="1" dirty="0" smtClean="0"/>
              <a:t> </a:t>
            </a:r>
            <a:endParaRPr lang="pt-PT" sz="4400" dirty="0"/>
          </a:p>
        </p:txBody>
      </p:sp>
      <p:sp>
        <p:nvSpPr>
          <p:cNvPr id="3" name="Marcador de Posição de Conteúdo 2"/>
          <p:cNvSpPr>
            <a:spLocks noGrp="1"/>
          </p:cNvSpPr>
          <p:nvPr>
            <p:ph idx="1"/>
          </p:nvPr>
        </p:nvSpPr>
        <p:spPr>
          <a:xfrm>
            <a:off x="7859486" y="2198913"/>
            <a:ext cx="3598818" cy="3951365"/>
          </a:xfrm>
        </p:spPr>
        <p:txBody>
          <a:bodyPr>
            <a:normAutofit/>
          </a:bodyPr>
          <a:lstStyle/>
          <a:p>
            <a:r>
              <a:rPr lang="pt-PT" b="1" dirty="0"/>
              <a:t>Use Cases: </a:t>
            </a:r>
          </a:p>
          <a:p>
            <a:pPr algn="just">
              <a:lnSpc>
                <a:spcPct val="150000"/>
              </a:lnSpc>
            </a:pPr>
            <a:r>
              <a:rPr lang="pt-PT" dirty="0"/>
              <a:t>O</a:t>
            </a:r>
            <a:r>
              <a:rPr lang="pt-PT" dirty="0" smtClean="0"/>
              <a:t> </a:t>
            </a:r>
            <a:r>
              <a:rPr lang="pt-PT" dirty="0"/>
              <a:t>sistema </a:t>
            </a:r>
            <a:r>
              <a:rPr lang="pt-PT" dirty="0" smtClean="0"/>
              <a:t>deverá </a:t>
            </a:r>
            <a:r>
              <a:rPr lang="pt-PT" dirty="0"/>
              <a:t>permitir que o utilizador realize as seguintes </a:t>
            </a:r>
            <a:r>
              <a:rPr lang="pt-PT" dirty="0" smtClean="0"/>
              <a:t>tarefas: Ver </a:t>
            </a:r>
            <a:r>
              <a:rPr lang="pt-PT" dirty="0"/>
              <a:t>detalhes do restaurante, ver as fotografias do restaurante, ver menu do restaurante, ver opiniões, obter trajeto até destino. </a:t>
            </a:r>
          </a:p>
          <a:p>
            <a:pPr algn="just">
              <a:lnSpc>
                <a:spcPct val="150000"/>
              </a:lnSpc>
            </a:pPr>
            <a:endParaRPr lang="pt-PT" dirty="0" smtClean="0"/>
          </a:p>
          <a:p>
            <a:pPr algn="just">
              <a:lnSpc>
                <a:spcPct val="150000"/>
              </a:lnSpc>
            </a:pPr>
            <a:endParaRPr lang="pt-PT" dirty="0"/>
          </a:p>
          <a:p>
            <a:endParaRPr lang="pt-PT" dirty="0"/>
          </a:p>
          <a:p>
            <a:endParaRPr lang="pt-PT" dirty="0"/>
          </a:p>
          <a:p>
            <a:endParaRPr lang="pt-PT" dirty="0"/>
          </a:p>
        </p:txBody>
      </p:sp>
      <p:pic>
        <p:nvPicPr>
          <p:cNvPr id="10" name="Imagem 9"/>
          <p:cNvPicPr/>
          <p:nvPr/>
        </p:nvPicPr>
        <p:blipFill>
          <a:blip r:embed="rId3">
            <a:extLst>
              <a:ext uri="{28A0092B-C50C-407E-A947-70E740481C1C}">
                <a14:useLocalDpi xmlns:a14="http://schemas.microsoft.com/office/drawing/2010/main" val="0"/>
              </a:ext>
            </a:extLst>
          </a:blip>
          <a:stretch>
            <a:fillRect/>
          </a:stretch>
        </p:blipFill>
        <p:spPr>
          <a:xfrm>
            <a:off x="1669393" y="2085703"/>
            <a:ext cx="4205314" cy="3743357"/>
          </a:xfrm>
          <a:prstGeom prst="rect">
            <a:avLst/>
          </a:prstGeom>
        </p:spPr>
      </p:pic>
    </p:spTree>
    <p:extLst>
      <p:ext uri="{BB962C8B-B14F-4D97-AF65-F5344CB8AC3E}">
        <p14:creationId xmlns:p14="http://schemas.microsoft.com/office/powerpoint/2010/main" val="35638330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8444" y="287703"/>
            <a:ext cx="1503122" cy="1170448"/>
          </a:xfrm>
          <a:prstGeom prst="rect">
            <a:avLst/>
          </a:prstGeom>
        </p:spPr>
      </p:pic>
      <p:sp>
        <p:nvSpPr>
          <p:cNvPr id="2" name="Título 1"/>
          <p:cNvSpPr>
            <a:spLocks noGrp="1"/>
          </p:cNvSpPr>
          <p:nvPr>
            <p:ph type="title"/>
          </p:nvPr>
        </p:nvSpPr>
        <p:spPr>
          <a:xfrm>
            <a:off x="1368768" y="410001"/>
            <a:ext cx="10823232" cy="1170447"/>
          </a:xfrm>
        </p:spPr>
        <p:txBody>
          <a:bodyPr>
            <a:normAutofit/>
          </a:bodyPr>
          <a:lstStyle/>
          <a:p>
            <a:pPr>
              <a:lnSpc>
                <a:spcPct val="65000"/>
              </a:lnSpc>
            </a:pPr>
            <a:r>
              <a:rPr lang="pt-PT" sz="4400" b="1" dirty="0"/>
              <a:t>Modelos do </a:t>
            </a:r>
            <a:r>
              <a:rPr lang="pt-PT" sz="4400" b="1" dirty="0" smtClean="0"/>
              <a:t>Sistema</a:t>
            </a:r>
            <a:br>
              <a:rPr lang="pt-PT" sz="4400" b="1" dirty="0" smtClean="0"/>
            </a:br>
            <a:r>
              <a:rPr lang="pt-PT" sz="4000" dirty="0"/>
              <a:t> - </a:t>
            </a:r>
            <a:r>
              <a:rPr lang="pt-PT" sz="4400" dirty="0" smtClean="0"/>
              <a:t>Editar Preferências</a:t>
            </a:r>
            <a:endParaRPr lang="pt-PT" sz="4400" dirty="0"/>
          </a:p>
        </p:txBody>
      </p:sp>
      <p:sp>
        <p:nvSpPr>
          <p:cNvPr id="3" name="Marcador de Posição de Conteúdo 2"/>
          <p:cNvSpPr>
            <a:spLocks noGrp="1"/>
          </p:cNvSpPr>
          <p:nvPr>
            <p:ph idx="1"/>
          </p:nvPr>
        </p:nvSpPr>
        <p:spPr>
          <a:xfrm>
            <a:off x="5373666" y="2198913"/>
            <a:ext cx="6084638" cy="3951365"/>
          </a:xfrm>
        </p:spPr>
        <p:txBody>
          <a:bodyPr>
            <a:normAutofit lnSpcReduction="10000"/>
          </a:bodyPr>
          <a:lstStyle/>
          <a:p>
            <a:r>
              <a:rPr lang="pt-PT" b="1" dirty="0"/>
              <a:t>Use Cases: </a:t>
            </a:r>
          </a:p>
          <a:p>
            <a:pPr algn="just">
              <a:lnSpc>
                <a:spcPct val="160000"/>
              </a:lnSpc>
            </a:pPr>
            <a:r>
              <a:rPr lang="pt-PT" dirty="0"/>
              <a:t>O subdiagrama “Editar Preferências” permite visualizar quais as preferências do utilizador que poderão ser editadas na aplicação, neste caso em especifico poderá editar um campo com os ingredientes que não gosta, adicionalmente foram adicionados campos que permitem filtrar ainda mais a informação tais como filtrar preço do prato, localização e tipos de comida</a:t>
            </a:r>
            <a:r>
              <a:rPr lang="pt-PT" dirty="0" smtClean="0"/>
              <a:t>.</a:t>
            </a:r>
          </a:p>
          <a:p>
            <a:pPr algn="just">
              <a:lnSpc>
                <a:spcPct val="150000"/>
              </a:lnSpc>
            </a:pPr>
            <a:endParaRPr lang="pt-PT" dirty="0"/>
          </a:p>
          <a:p>
            <a:endParaRPr lang="pt-PT" dirty="0"/>
          </a:p>
          <a:p>
            <a:endParaRPr lang="pt-PT" dirty="0"/>
          </a:p>
          <a:p>
            <a:endParaRPr lang="pt-PT" dirty="0"/>
          </a:p>
        </p:txBody>
      </p:sp>
      <p:pic>
        <p:nvPicPr>
          <p:cNvPr id="12" name="Imagem 11"/>
          <p:cNvPicPr/>
          <p:nvPr/>
        </p:nvPicPr>
        <p:blipFill>
          <a:blip r:embed="rId3">
            <a:extLst>
              <a:ext uri="{28A0092B-C50C-407E-A947-70E740481C1C}">
                <a14:useLocalDpi xmlns:a14="http://schemas.microsoft.com/office/drawing/2010/main" val="0"/>
              </a:ext>
            </a:extLst>
          </a:blip>
          <a:stretch>
            <a:fillRect/>
          </a:stretch>
        </p:blipFill>
        <p:spPr>
          <a:xfrm>
            <a:off x="613775" y="1912748"/>
            <a:ext cx="4559474" cy="3964368"/>
          </a:xfrm>
          <a:prstGeom prst="rect">
            <a:avLst/>
          </a:prstGeom>
        </p:spPr>
      </p:pic>
    </p:spTree>
    <p:extLst>
      <p:ext uri="{BB962C8B-B14F-4D97-AF65-F5344CB8AC3E}">
        <p14:creationId xmlns:p14="http://schemas.microsoft.com/office/powerpoint/2010/main" val="17822033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5989" y="286603"/>
            <a:ext cx="10679691" cy="1450757"/>
          </a:xfrm>
        </p:spPr>
        <p:txBody>
          <a:bodyPr>
            <a:normAutofit/>
          </a:bodyPr>
          <a:lstStyle/>
          <a:p>
            <a:r>
              <a:rPr lang="pt-PT" b="1" dirty="0" smtClean="0"/>
              <a:t>Modelos do Sistema </a:t>
            </a:r>
            <a:r>
              <a:rPr lang="pt-PT" dirty="0"/>
              <a:t/>
            </a:r>
            <a:br>
              <a:rPr lang="pt-PT" dirty="0"/>
            </a:br>
            <a:r>
              <a:rPr lang="pt-PT" dirty="0" smtClean="0"/>
              <a:t> - </a:t>
            </a:r>
            <a:r>
              <a:rPr lang="pt-PT" sz="4400" dirty="0" smtClean="0"/>
              <a:t>Editar Preferências </a:t>
            </a:r>
            <a:endParaRPr lang="pt-PT" sz="4400" dirty="0"/>
          </a:p>
        </p:txBody>
      </p:sp>
      <p:sp>
        <p:nvSpPr>
          <p:cNvPr id="3" name="Marcador de Posição de Conteúdo 2"/>
          <p:cNvSpPr>
            <a:spLocks noGrp="1"/>
          </p:cNvSpPr>
          <p:nvPr>
            <p:ph idx="1"/>
          </p:nvPr>
        </p:nvSpPr>
        <p:spPr>
          <a:xfrm>
            <a:off x="363255" y="1845734"/>
            <a:ext cx="10792425" cy="4023360"/>
          </a:xfrm>
        </p:spPr>
        <p:txBody>
          <a:bodyPr/>
          <a:lstStyle/>
          <a:p>
            <a:endParaRPr lang="pt-PT" dirty="0" smtClean="0"/>
          </a:p>
          <a:p>
            <a:endParaRPr lang="pt-PT" dirty="0"/>
          </a:p>
          <a:p>
            <a:r>
              <a:rPr lang="pt-PT" dirty="0" smtClean="0"/>
              <a:t> </a:t>
            </a:r>
            <a:endParaRPr lang="pt-PT"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9187464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b="1" dirty="0" smtClean="0"/>
              <a:t>Base de Dados </a:t>
            </a:r>
            <a:r>
              <a:rPr lang="pt-PT" dirty="0"/>
              <a:t/>
            </a:r>
            <a:br>
              <a:rPr lang="pt-PT" dirty="0"/>
            </a:br>
            <a:endParaRPr lang="pt-PT" dirty="0"/>
          </a:p>
        </p:txBody>
      </p:sp>
      <p:sp>
        <p:nvSpPr>
          <p:cNvPr id="3" name="Marcador de Posição de Conteúdo 2"/>
          <p:cNvSpPr>
            <a:spLocks noGrp="1"/>
          </p:cNvSpPr>
          <p:nvPr>
            <p:ph idx="1"/>
          </p:nvPr>
        </p:nvSpPr>
        <p:spPr/>
        <p:txBody>
          <a:bodyPr/>
          <a:lstStyle/>
          <a:p>
            <a:endParaRPr lang="pt-PT" dirty="0" smtClean="0"/>
          </a:p>
          <a:p>
            <a:endParaRPr lang="pt-PT" dirty="0"/>
          </a:p>
          <a:p>
            <a:endParaRPr lang="pt-PT"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85355287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b="1" dirty="0" smtClean="0"/>
              <a:t>Base de Dados </a:t>
            </a:r>
            <a:r>
              <a:rPr lang="pt-PT" dirty="0"/>
              <a:t/>
            </a:r>
            <a:br>
              <a:rPr lang="pt-PT" dirty="0"/>
            </a:br>
            <a:endParaRPr lang="pt-PT" dirty="0"/>
          </a:p>
        </p:txBody>
      </p:sp>
      <p:sp>
        <p:nvSpPr>
          <p:cNvPr id="3" name="Marcador de Posição de Conteúdo 2"/>
          <p:cNvSpPr>
            <a:spLocks noGrp="1"/>
          </p:cNvSpPr>
          <p:nvPr>
            <p:ph idx="1"/>
          </p:nvPr>
        </p:nvSpPr>
        <p:spPr/>
        <p:txBody>
          <a:bodyPr/>
          <a:lstStyle/>
          <a:p>
            <a:endParaRPr lang="pt-PT" dirty="0" smtClean="0"/>
          </a:p>
          <a:p>
            <a:endParaRPr lang="pt-PT" dirty="0"/>
          </a:p>
          <a:p>
            <a:endParaRPr lang="pt-PT"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32087385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b="1" dirty="0" smtClean="0"/>
              <a:t>Base de Dados </a:t>
            </a:r>
            <a:r>
              <a:rPr lang="pt-PT" dirty="0"/>
              <a:t/>
            </a:r>
            <a:br>
              <a:rPr lang="pt-PT" dirty="0"/>
            </a:br>
            <a:endParaRPr lang="pt-PT" dirty="0"/>
          </a:p>
        </p:txBody>
      </p:sp>
      <p:sp>
        <p:nvSpPr>
          <p:cNvPr id="3" name="Marcador de Posição de Conteúdo 2"/>
          <p:cNvSpPr>
            <a:spLocks noGrp="1"/>
          </p:cNvSpPr>
          <p:nvPr>
            <p:ph idx="1"/>
          </p:nvPr>
        </p:nvSpPr>
        <p:spPr/>
        <p:txBody>
          <a:bodyPr/>
          <a:lstStyle/>
          <a:p>
            <a:endParaRPr lang="pt-PT" dirty="0" smtClean="0"/>
          </a:p>
          <a:p>
            <a:endParaRPr lang="pt-PT" dirty="0"/>
          </a:p>
          <a:p>
            <a:endParaRPr lang="pt-PT"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5953593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b="1" dirty="0" smtClean="0"/>
              <a:t>Base de Dados </a:t>
            </a:r>
            <a:r>
              <a:rPr lang="pt-PT" dirty="0"/>
              <a:t/>
            </a:r>
            <a:br>
              <a:rPr lang="pt-PT" dirty="0"/>
            </a:br>
            <a:endParaRPr lang="pt-PT" dirty="0"/>
          </a:p>
        </p:txBody>
      </p:sp>
      <p:sp>
        <p:nvSpPr>
          <p:cNvPr id="3" name="Marcador de Posição de Conteúdo 2"/>
          <p:cNvSpPr>
            <a:spLocks noGrp="1"/>
          </p:cNvSpPr>
          <p:nvPr>
            <p:ph idx="1"/>
          </p:nvPr>
        </p:nvSpPr>
        <p:spPr/>
        <p:txBody>
          <a:bodyPr/>
          <a:lstStyle/>
          <a:p>
            <a:endParaRPr lang="pt-PT" dirty="0" smtClean="0"/>
          </a:p>
          <a:p>
            <a:endParaRPr lang="pt-PT" dirty="0"/>
          </a:p>
          <a:p>
            <a:endParaRPr lang="pt-PT" dirty="0"/>
          </a:p>
        </p:txBody>
      </p:sp>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107799835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33609" y="537123"/>
            <a:ext cx="10058400" cy="1450757"/>
          </a:xfrm>
        </p:spPr>
        <p:txBody>
          <a:bodyPr/>
          <a:lstStyle/>
          <a:p>
            <a:r>
              <a:rPr lang="pt-PT" b="1" smtClean="0"/>
              <a:t>Mockups</a:t>
            </a:r>
            <a:r>
              <a:rPr lang="pt-PT" dirty="0"/>
              <a:t/>
            </a:r>
            <a:br>
              <a:rPr lang="pt-PT" dirty="0"/>
            </a:br>
            <a:endParaRPr lang="pt-PT" dirty="0"/>
          </a:p>
        </p:txBody>
      </p:sp>
      <p:sp>
        <p:nvSpPr>
          <p:cNvPr id="3" name="Marcador de Posição de Conteúdo 2"/>
          <p:cNvSpPr>
            <a:spLocks noGrp="1"/>
          </p:cNvSpPr>
          <p:nvPr>
            <p:ph idx="1"/>
          </p:nvPr>
        </p:nvSpPr>
        <p:spPr/>
        <p:txBody>
          <a:bodyPr/>
          <a:lstStyle/>
          <a:p>
            <a:endParaRPr lang="pt-PT" dirty="0" smtClean="0"/>
          </a:p>
          <a:p>
            <a:endParaRPr lang="pt-PT" dirty="0"/>
          </a:p>
          <a:p>
            <a:endParaRPr lang="pt-PT" dirty="0"/>
          </a:p>
        </p:txBody>
      </p:sp>
      <p:pic>
        <p:nvPicPr>
          <p:cNvPr id="4" name="Imagem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pic>
        <p:nvPicPr>
          <p:cNvPr id="5" name="1versao.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40910" y="184612"/>
            <a:ext cx="7833290" cy="6673388"/>
          </a:xfrm>
          <a:prstGeom prst="rect">
            <a:avLst/>
          </a:prstGeom>
        </p:spPr>
      </p:pic>
    </p:spTree>
    <p:extLst>
      <p:ext uri="{BB962C8B-B14F-4D97-AF65-F5344CB8AC3E}">
        <p14:creationId xmlns:p14="http://schemas.microsoft.com/office/powerpoint/2010/main" val="17463568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Posição de Conteúdo 2"/>
          <p:cNvSpPr>
            <a:spLocks noGrp="1"/>
          </p:cNvSpPr>
          <p:nvPr>
            <p:ph idx="1"/>
          </p:nvPr>
        </p:nvSpPr>
        <p:spPr>
          <a:xfrm>
            <a:off x="1168400" y="4012195"/>
            <a:ext cx="3657599" cy="2099735"/>
          </a:xfrm>
        </p:spPr>
        <p:txBody>
          <a:bodyPr>
            <a:normAutofit fontScale="92500" lnSpcReduction="10000"/>
          </a:bodyPr>
          <a:lstStyle/>
          <a:p>
            <a:r>
              <a:rPr lang="pt-PT" dirty="0"/>
              <a:t>Grupo 17 : </a:t>
            </a:r>
          </a:p>
          <a:p>
            <a:r>
              <a:rPr lang="pt-PT" dirty="0"/>
              <a:t>Ana Rita Marques a74218</a:t>
            </a:r>
          </a:p>
          <a:p>
            <a:r>
              <a:rPr lang="pt-PT" dirty="0"/>
              <a:t>Célia Figueiredo a67637</a:t>
            </a:r>
          </a:p>
          <a:p>
            <a:r>
              <a:rPr lang="pt-PT" dirty="0"/>
              <a:t>Humberto Vaz a73236</a:t>
            </a:r>
          </a:p>
          <a:p>
            <a:r>
              <a:rPr lang="pt-PT" dirty="0"/>
              <a:t>Ricardo Lopes a72062</a:t>
            </a:r>
          </a:p>
          <a:p>
            <a:endParaRPr lang="pt-PT" dirty="0"/>
          </a:p>
        </p:txBody>
      </p:sp>
      <p:sp>
        <p:nvSpPr>
          <p:cNvPr id="4" name="Retângulo 3"/>
          <p:cNvSpPr/>
          <p:nvPr/>
        </p:nvSpPr>
        <p:spPr>
          <a:xfrm>
            <a:off x="2489199" y="542836"/>
            <a:ext cx="6993467" cy="923330"/>
          </a:xfrm>
          <a:prstGeom prst="rect">
            <a:avLst/>
          </a:prstGeom>
        </p:spPr>
        <p:txBody>
          <a:bodyPr wrap="square">
            <a:spAutoFit/>
          </a:bodyPr>
          <a:lstStyle/>
          <a:p>
            <a:pPr algn="ctr"/>
            <a:r>
              <a:rPr lang="pt-PT" dirty="0" smtClean="0"/>
              <a:t>Mestrado Integrado em Engenharia Informática, 3ºAno, 2ºSemestre</a:t>
            </a:r>
          </a:p>
          <a:p>
            <a:pPr algn="ctr"/>
            <a:r>
              <a:rPr lang="pt-PT" dirty="0" smtClean="0"/>
              <a:t>Laboratórios de Informática IV</a:t>
            </a:r>
          </a:p>
          <a:p>
            <a:endParaRPr lang="pt-PT" dirty="0"/>
          </a:p>
        </p:txBody>
      </p:sp>
      <p:pic>
        <p:nvPicPr>
          <p:cNvPr id="5" name="Imagem 4"/>
          <p:cNvPicPr>
            <a:picLocks noChangeAspect="1"/>
          </p:cNvPicPr>
          <p:nvPr/>
        </p:nvPicPr>
        <p:blipFill>
          <a:blip r:embed="rId3"/>
          <a:stretch>
            <a:fillRect/>
          </a:stretch>
        </p:blipFill>
        <p:spPr>
          <a:xfrm>
            <a:off x="249766" y="125260"/>
            <a:ext cx="1837267" cy="1490795"/>
          </a:xfrm>
          <a:prstGeom prst="rect">
            <a:avLst/>
          </a:prstGeom>
        </p:spPr>
      </p:pic>
      <p:pic>
        <p:nvPicPr>
          <p:cNvPr id="6" name="Imagem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8549" y="2254685"/>
            <a:ext cx="4142066" cy="3070168"/>
          </a:xfrm>
          <a:prstGeom prst="rect">
            <a:avLst/>
          </a:prstGeom>
        </p:spPr>
      </p:pic>
    </p:spTree>
    <p:extLst>
      <p:ext uri="{BB962C8B-B14F-4D97-AF65-F5344CB8AC3E}">
        <p14:creationId xmlns:p14="http://schemas.microsoft.com/office/powerpoint/2010/main" val="202812875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4"/>
            <a:ext cx="10058400" cy="966464"/>
          </a:xfrm>
        </p:spPr>
        <p:txBody>
          <a:bodyPr/>
          <a:lstStyle/>
          <a:p>
            <a:r>
              <a:rPr lang="pt-PT" b="1" dirty="0"/>
              <a:t>Estrutura da </a:t>
            </a:r>
            <a:r>
              <a:rPr lang="pt-PT" b="1" dirty="0" smtClean="0"/>
              <a:t>Apresentação</a:t>
            </a:r>
            <a:endParaRPr lang="pt-PT" b="1" dirty="0"/>
          </a:p>
        </p:txBody>
      </p:sp>
      <p:sp>
        <p:nvSpPr>
          <p:cNvPr id="3" name="Marcador de Posição de Conteúdo 2"/>
          <p:cNvSpPr>
            <a:spLocks noGrp="1"/>
          </p:cNvSpPr>
          <p:nvPr>
            <p:ph idx="1"/>
          </p:nvPr>
        </p:nvSpPr>
        <p:spPr>
          <a:xfrm>
            <a:off x="1097280" y="1811866"/>
            <a:ext cx="7992534" cy="4351867"/>
          </a:xfrm>
        </p:spPr>
        <p:txBody>
          <a:bodyPr>
            <a:normAutofit/>
          </a:bodyPr>
          <a:lstStyle/>
          <a:p>
            <a:pPr>
              <a:buFont typeface="Arial" charset="0"/>
              <a:buChar char="•"/>
            </a:pPr>
            <a:r>
              <a:rPr lang="pt-PT" sz="2400" dirty="0" smtClean="0"/>
              <a:t>Análise de requisitos </a:t>
            </a:r>
            <a:endParaRPr lang="pt-PT" sz="2400" dirty="0"/>
          </a:p>
          <a:p>
            <a:pPr>
              <a:buFont typeface="Arial" charset="0"/>
              <a:buChar char="•"/>
            </a:pPr>
            <a:r>
              <a:rPr lang="pt-PT" sz="2400" dirty="0" smtClean="0"/>
              <a:t>Modelos do Sistema</a:t>
            </a:r>
            <a:endParaRPr lang="pt-PT" sz="2400" dirty="0"/>
          </a:p>
          <a:p>
            <a:pPr>
              <a:buFont typeface="Arial" charset="0"/>
              <a:buChar char="•"/>
            </a:pPr>
            <a:r>
              <a:rPr lang="pt-PT" sz="2400" dirty="0" smtClean="0"/>
              <a:t>Base de dados </a:t>
            </a:r>
            <a:endParaRPr lang="pt-PT" sz="2400" dirty="0"/>
          </a:p>
          <a:p>
            <a:pPr>
              <a:buFont typeface="Arial" charset="0"/>
              <a:buChar char="•"/>
            </a:pPr>
            <a:r>
              <a:rPr lang="pt-PT" sz="2400" dirty="0" err="1" smtClean="0"/>
              <a:t>Mockups</a:t>
            </a:r>
            <a:endParaRPr lang="pt-PT" sz="2400" dirty="0"/>
          </a:p>
          <a:p>
            <a:endParaRPr lang="pt-PT" dirty="0"/>
          </a:p>
        </p:txBody>
      </p:sp>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14479088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355599"/>
            <a:ext cx="10058400" cy="982135"/>
          </a:xfrm>
        </p:spPr>
        <p:txBody>
          <a:bodyPr/>
          <a:lstStyle/>
          <a:p>
            <a:r>
              <a:rPr lang="pt-PT" b="1" dirty="0" smtClean="0"/>
              <a:t>Análise de Requisitos</a:t>
            </a:r>
            <a:endParaRPr lang="pt-PT" dirty="0"/>
          </a:p>
        </p:txBody>
      </p:sp>
      <p:sp>
        <p:nvSpPr>
          <p:cNvPr id="3" name="Marcador de Posição de Conteúdo 2"/>
          <p:cNvSpPr>
            <a:spLocks noGrp="1"/>
          </p:cNvSpPr>
          <p:nvPr>
            <p:ph idx="1"/>
          </p:nvPr>
        </p:nvSpPr>
        <p:spPr>
          <a:xfrm>
            <a:off x="1097279" y="2133601"/>
            <a:ext cx="9612473" cy="4079310"/>
          </a:xfrm>
        </p:spPr>
        <p:txBody>
          <a:bodyPr/>
          <a:lstStyle/>
          <a:p>
            <a:pPr lvl="1" algn="just">
              <a:lnSpc>
                <a:spcPct val="150000"/>
              </a:lnSpc>
            </a:pPr>
            <a:r>
              <a:rPr lang="pt-PT" dirty="0"/>
              <a:t>O sistema tem como objetivo responder de forma simples às necessidades do utilizador. O sistema deverá filtrar a informação de acordo com as pesquisas dos utilizadores, se o utilizador tiver sessão iniciada a pesquisa poderá ser ainda mais filtrada de acordo com as suas preferências definidas no perfil.  Para tal estão descritos abaixo os requisitos aos quais a aplicação deverá respeitar. </a:t>
            </a:r>
          </a:p>
          <a:p>
            <a:endParaRPr lang="pt-PT" dirty="0"/>
          </a:p>
        </p:txBody>
      </p:sp>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186742603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355599"/>
            <a:ext cx="10058400" cy="982135"/>
          </a:xfrm>
        </p:spPr>
        <p:txBody>
          <a:bodyPr/>
          <a:lstStyle/>
          <a:p>
            <a:r>
              <a:rPr lang="pt-PT" b="1" dirty="0" smtClean="0"/>
              <a:t>Análise de Requisitos</a:t>
            </a:r>
            <a:endParaRPr lang="pt-PT" dirty="0"/>
          </a:p>
        </p:txBody>
      </p:sp>
      <p:sp>
        <p:nvSpPr>
          <p:cNvPr id="3" name="Marcador de Posição de Conteúdo 2"/>
          <p:cNvSpPr>
            <a:spLocks noGrp="1"/>
          </p:cNvSpPr>
          <p:nvPr>
            <p:ph idx="1"/>
          </p:nvPr>
        </p:nvSpPr>
        <p:spPr>
          <a:xfrm>
            <a:off x="1189972" y="2133600"/>
            <a:ext cx="9965707" cy="4114799"/>
          </a:xfrm>
        </p:spPr>
        <p:txBody>
          <a:bodyPr/>
          <a:lstStyle/>
          <a:p>
            <a:pPr>
              <a:buFont typeface="Arial" charset="0"/>
              <a:buChar char="•"/>
            </a:pPr>
            <a:r>
              <a:rPr lang="pt-PT" b="1" dirty="0" smtClean="0"/>
              <a:t> Módulo Pesquisa </a:t>
            </a:r>
          </a:p>
          <a:p>
            <a:pPr lvl="1" algn="just">
              <a:lnSpc>
                <a:spcPct val="150000"/>
              </a:lnSpc>
              <a:buFont typeface="Arial" charset="0"/>
              <a:buChar char="•"/>
            </a:pPr>
            <a:r>
              <a:rPr lang="pt-PT" dirty="0"/>
              <a:t>O Utilizador poderá usar a aplicação com ou sem login efetuado. A aplicação efetuará pesquisas de acordo com o </a:t>
            </a:r>
            <a:r>
              <a:rPr lang="pt-PT" i="1" dirty="0" err="1"/>
              <a:t>profiling</a:t>
            </a:r>
            <a:r>
              <a:rPr lang="pt-PT" i="1" dirty="0"/>
              <a:t> </a:t>
            </a:r>
            <a:r>
              <a:rPr lang="pt-PT" dirty="0"/>
              <a:t>do utilizador em questão, de acordo com as suas preferências </a:t>
            </a:r>
            <a:r>
              <a:rPr lang="pt-PT" dirty="0" err="1"/>
              <a:t>degustativas</a:t>
            </a:r>
            <a:r>
              <a:rPr lang="pt-PT" dirty="0"/>
              <a:t>. O ideal seria que a aplicação “adivinhasse” quais as preferências do utilizador, </a:t>
            </a:r>
            <a:r>
              <a:rPr lang="pt-PT" dirty="0" smtClean="0"/>
              <a:t>para tal será  </a:t>
            </a:r>
            <a:r>
              <a:rPr lang="pt-PT" dirty="0" err="1" smtClean="0"/>
              <a:t>implementádo</a:t>
            </a:r>
            <a:r>
              <a:rPr lang="pt-PT" dirty="0" smtClean="0"/>
              <a:t> </a:t>
            </a:r>
            <a:r>
              <a:rPr lang="pt-PT" dirty="0"/>
              <a:t>um módulo que trata as preferências gastronómicas do utilizador. Nesse módulo poderá editar algumas das suas preferências gastronómicas e também filtrar restaurantes de acordo com a localização e preço </a:t>
            </a:r>
          </a:p>
        </p:txBody>
      </p:sp>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33294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355599"/>
            <a:ext cx="10058400" cy="982135"/>
          </a:xfrm>
        </p:spPr>
        <p:txBody>
          <a:bodyPr/>
          <a:lstStyle/>
          <a:p>
            <a:r>
              <a:rPr lang="pt-PT" b="1" dirty="0" smtClean="0"/>
              <a:t>Análise de Requisitos</a:t>
            </a:r>
            <a:endParaRPr lang="pt-PT" dirty="0"/>
          </a:p>
        </p:txBody>
      </p:sp>
      <p:sp>
        <p:nvSpPr>
          <p:cNvPr id="3" name="Marcador de Posição de Conteúdo 2"/>
          <p:cNvSpPr>
            <a:spLocks noGrp="1"/>
          </p:cNvSpPr>
          <p:nvPr>
            <p:ph idx="1"/>
          </p:nvPr>
        </p:nvSpPr>
        <p:spPr>
          <a:xfrm>
            <a:off x="1189972" y="1778696"/>
            <a:ext cx="9965707" cy="4469703"/>
          </a:xfrm>
        </p:spPr>
        <p:txBody>
          <a:bodyPr>
            <a:normAutofit lnSpcReduction="10000"/>
          </a:bodyPr>
          <a:lstStyle/>
          <a:p>
            <a:pPr>
              <a:buFont typeface="Arial" charset="0"/>
              <a:buChar char="•"/>
            </a:pPr>
            <a:r>
              <a:rPr lang="pt-PT" b="1" dirty="0" smtClean="0"/>
              <a:t> Módulo Pesquisa </a:t>
            </a:r>
            <a:r>
              <a:rPr lang="mr-IN" b="1" dirty="0" smtClean="0"/>
              <a:t>–</a:t>
            </a:r>
            <a:r>
              <a:rPr lang="pt-PT" b="1" dirty="0" smtClean="0"/>
              <a:t> Sem login</a:t>
            </a:r>
          </a:p>
          <a:p>
            <a:pPr lvl="1">
              <a:lnSpc>
                <a:spcPct val="150000"/>
              </a:lnSpc>
              <a:buFont typeface="Arial" charset="0"/>
              <a:buChar char="•"/>
            </a:pPr>
            <a:r>
              <a:rPr lang="pt-PT" dirty="0" smtClean="0"/>
              <a:t>Input por voz ou teclado </a:t>
            </a:r>
          </a:p>
          <a:p>
            <a:pPr lvl="1">
              <a:lnSpc>
                <a:spcPct val="150000"/>
              </a:lnSpc>
              <a:buFont typeface="Arial" charset="0"/>
              <a:buChar char="•"/>
            </a:pPr>
            <a:r>
              <a:rPr lang="pt-PT" dirty="0" smtClean="0"/>
              <a:t>Input: nome de prato, ingrediente ou tipo de cozinha</a:t>
            </a:r>
          </a:p>
          <a:p>
            <a:pPr lvl="1">
              <a:lnSpc>
                <a:spcPct val="150000"/>
              </a:lnSpc>
              <a:buFont typeface="Arial" charset="0"/>
              <a:buChar char="•"/>
            </a:pPr>
            <a:r>
              <a:rPr lang="pt-PT" dirty="0" smtClean="0"/>
              <a:t>Resultado será uma lista de restaurantes com o input contido </a:t>
            </a:r>
          </a:p>
          <a:p>
            <a:pPr lvl="1">
              <a:lnSpc>
                <a:spcPct val="150000"/>
              </a:lnSpc>
              <a:buFont typeface="Arial" charset="0"/>
              <a:buChar char="•"/>
            </a:pPr>
            <a:r>
              <a:rPr lang="pt-PT" dirty="0" smtClean="0"/>
              <a:t>Cada item da lista conterá o nome do restaurante, uma imagem, a localização, o preço médio e a classificação</a:t>
            </a:r>
          </a:p>
          <a:p>
            <a:pPr lvl="1">
              <a:lnSpc>
                <a:spcPct val="150000"/>
              </a:lnSpc>
              <a:buFont typeface="Arial" charset="0"/>
              <a:buChar char="•"/>
            </a:pPr>
            <a:r>
              <a:rPr lang="pt-PT" dirty="0" smtClean="0"/>
              <a:t>Escolher como obter a informação organizada: localização, classificação ou preço; senão escolher nenhuma opção a </a:t>
            </a:r>
            <a:r>
              <a:rPr lang="pt-PT" dirty="0" err="1" smtClean="0"/>
              <a:t>default</a:t>
            </a:r>
            <a:r>
              <a:rPr lang="pt-PT" dirty="0" smtClean="0"/>
              <a:t> será localização </a:t>
            </a:r>
          </a:p>
          <a:p>
            <a:pPr lvl="1">
              <a:lnSpc>
                <a:spcPct val="150000"/>
              </a:lnSpc>
              <a:buFont typeface="Arial" charset="0"/>
              <a:buChar char="•"/>
            </a:pPr>
            <a:r>
              <a:rPr lang="pt-PT" dirty="0" smtClean="0"/>
              <a:t>Poderá ver informação mais detalhada sobre o restaurante </a:t>
            </a:r>
          </a:p>
          <a:p>
            <a:pPr lvl="1">
              <a:lnSpc>
                <a:spcPct val="150000"/>
              </a:lnSpc>
              <a:buFont typeface="Arial" charset="0"/>
              <a:buChar char="•"/>
            </a:pPr>
            <a:r>
              <a:rPr lang="pt-PT" dirty="0" smtClean="0"/>
              <a:t>Pedir trajeto até restaurante desejado</a:t>
            </a:r>
          </a:p>
          <a:p>
            <a:pPr lvl="1">
              <a:buFont typeface="Arial" charset="0"/>
              <a:buChar char="•"/>
            </a:pPr>
            <a:endParaRPr lang="pt-PT" b="1" dirty="0" smtClean="0"/>
          </a:p>
          <a:p>
            <a:pPr lvl="1">
              <a:buFont typeface="Arial" charset="0"/>
              <a:buChar char="•"/>
            </a:pPr>
            <a:endParaRPr lang="pt-PT" b="1" dirty="0" smtClean="0"/>
          </a:p>
          <a:p>
            <a:pPr lvl="1">
              <a:buFont typeface="Arial" charset="0"/>
              <a:buChar char="•"/>
            </a:pPr>
            <a:endParaRPr lang="pt-PT" b="1" dirty="0" smtClean="0"/>
          </a:p>
        </p:txBody>
      </p:sp>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17292957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355599"/>
            <a:ext cx="10058400" cy="982135"/>
          </a:xfrm>
        </p:spPr>
        <p:txBody>
          <a:bodyPr/>
          <a:lstStyle/>
          <a:p>
            <a:r>
              <a:rPr lang="pt-PT" b="1" dirty="0" smtClean="0"/>
              <a:t>Análise de Requisitos</a:t>
            </a:r>
            <a:endParaRPr lang="pt-PT" dirty="0"/>
          </a:p>
        </p:txBody>
      </p:sp>
      <p:sp>
        <p:nvSpPr>
          <p:cNvPr id="3" name="Marcador de Posição de Conteúdo 2"/>
          <p:cNvSpPr>
            <a:spLocks noGrp="1"/>
          </p:cNvSpPr>
          <p:nvPr>
            <p:ph idx="1"/>
          </p:nvPr>
        </p:nvSpPr>
        <p:spPr>
          <a:xfrm>
            <a:off x="488515" y="1853852"/>
            <a:ext cx="10960273" cy="4394547"/>
          </a:xfrm>
        </p:spPr>
        <p:txBody>
          <a:bodyPr>
            <a:normAutofit fontScale="77500" lnSpcReduction="20000"/>
          </a:bodyPr>
          <a:lstStyle/>
          <a:p>
            <a:pPr>
              <a:buFont typeface="Arial" charset="0"/>
              <a:buChar char="•"/>
            </a:pPr>
            <a:r>
              <a:rPr lang="pt-PT" b="1" dirty="0" smtClean="0"/>
              <a:t> Módulo Pesquisa </a:t>
            </a:r>
            <a:r>
              <a:rPr lang="mr-IN" b="1" dirty="0" smtClean="0"/>
              <a:t>–</a:t>
            </a:r>
            <a:r>
              <a:rPr lang="pt-PT" b="1" dirty="0" smtClean="0"/>
              <a:t> Com login</a:t>
            </a:r>
          </a:p>
          <a:p>
            <a:pPr marL="0" indent="0" algn="just">
              <a:buNone/>
            </a:pPr>
            <a:r>
              <a:rPr lang="pt-PT" dirty="0" smtClean="0"/>
              <a:t>Todas </a:t>
            </a:r>
            <a:r>
              <a:rPr lang="pt-PT" dirty="0"/>
              <a:t>as funcionalidades acima descritas (sem login efetuado) estão acessíveis ao utilizador que efetuar login. Serão apresentadas novas funcionalidades ao utilizador </a:t>
            </a:r>
            <a:r>
              <a:rPr lang="pt-PT" dirty="0" err="1" smtClean="0"/>
              <a:t>logado</a:t>
            </a:r>
            <a:r>
              <a:rPr lang="pt-PT" dirty="0" smtClean="0"/>
              <a:t> que </a:t>
            </a:r>
            <a:r>
              <a:rPr lang="pt-PT" dirty="0"/>
              <a:t>passaremos a </a:t>
            </a:r>
            <a:r>
              <a:rPr lang="pt-PT" dirty="0" smtClean="0"/>
              <a:t>descrever: </a:t>
            </a:r>
          </a:p>
          <a:p>
            <a:pPr marL="0" indent="0" algn="just">
              <a:lnSpc>
                <a:spcPct val="160000"/>
              </a:lnSpc>
              <a:buNone/>
            </a:pPr>
            <a:r>
              <a:rPr lang="pt-PT" sz="800" dirty="0" smtClean="0"/>
              <a:t> </a:t>
            </a:r>
          </a:p>
          <a:p>
            <a:pPr lvl="1" algn="just">
              <a:lnSpc>
                <a:spcPct val="160000"/>
              </a:lnSpc>
              <a:buFont typeface="Arial" charset="0"/>
              <a:buChar char="•"/>
            </a:pPr>
            <a:r>
              <a:rPr lang="pt-PT" dirty="0" smtClean="0"/>
              <a:t>O utilizador pode efetuar login com a sua conta </a:t>
            </a:r>
            <a:r>
              <a:rPr lang="pt-PT" i="1" dirty="0" err="1" smtClean="0"/>
              <a:t>Facebook</a:t>
            </a:r>
            <a:r>
              <a:rPr lang="pt-PT" dirty="0" smtClean="0"/>
              <a:t> ou </a:t>
            </a:r>
            <a:r>
              <a:rPr lang="pt-PT" i="1" dirty="0" smtClean="0"/>
              <a:t>Google</a:t>
            </a:r>
            <a:r>
              <a:rPr lang="pt-PT" dirty="0" smtClean="0"/>
              <a:t>, ou então com os dados fornecidos no ato de registo manual. </a:t>
            </a:r>
          </a:p>
          <a:p>
            <a:pPr lvl="1" algn="just">
              <a:lnSpc>
                <a:spcPct val="160000"/>
              </a:lnSpc>
              <a:buFont typeface="Arial" charset="0"/>
              <a:buChar char="•"/>
            </a:pPr>
            <a:r>
              <a:rPr lang="pt-PT" dirty="0"/>
              <a:t>O sistema irá permitir que o utilizador faça uma publicação na sua rede social (</a:t>
            </a:r>
            <a:r>
              <a:rPr lang="pt-PT" i="1" dirty="0" err="1"/>
              <a:t>Facebook</a:t>
            </a:r>
            <a:r>
              <a:rPr lang="pt-PT" dirty="0"/>
              <a:t> ou </a:t>
            </a:r>
            <a:r>
              <a:rPr lang="pt-PT" i="1" dirty="0"/>
              <a:t>Google</a:t>
            </a:r>
            <a:r>
              <a:rPr lang="pt-PT" dirty="0"/>
              <a:t>) sobre a sua experiência de degustação, de forma simples e sem sair da aplicação. </a:t>
            </a:r>
            <a:endParaRPr lang="pt-PT" dirty="0" smtClean="0"/>
          </a:p>
          <a:p>
            <a:pPr lvl="1" algn="just">
              <a:lnSpc>
                <a:spcPct val="160000"/>
              </a:lnSpc>
              <a:buFont typeface="Arial" charset="0"/>
              <a:buChar char="•"/>
            </a:pPr>
            <a:r>
              <a:rPr lang="pt-PT" dirty="0"/>
              <a:t>No final da experiência, a aplicação permitirá que o utilizador faça uma avaliação da experiência realizada, assim como possibilitará que este marque o restaurante/prato como “Favorito” ou “Não Favorito” que será adicionado aos Favoritos ou Não Favoritos respetivamente nas preferências do utilizador. </a:t>
            </a:r>
            <a:endParaRPr lang="pt-PT" dirty="0" smtClean="0"/>
          </a:p>
          <a:p>
            <a:pPr lvl="1" algn="just">
              <a:lnSpc>
                <a:spcPct val="160000"/>
              </a:lnSpc>
              <a:buFont typeface="Arial" charset="0"/>
              <a:buChar char="•"/>
            </a:pPr>
            <a:r>
              <a:rPr lang="pt-PT" dirty="0" smtClean="0"/>
              <a:t>Será criado um histórico(avaliações, fotografias e comentários) com os dados fornecidos pelo utilizador, este que o poderá visualizar a qualquer momento </a:t>
            </a:r>
          </a:p>
          <a:p>
            <a:pPr lvl="1" algn="just">
              <a:lnSpc>
                <a:spcPct val="160000"/>
              </a:lnSpc>
              <a:buFont typeface="Arial" charset="0"/>
              <a:buChar char="•"/>
            </a:pPr>
            <a:r>
              <a:rPr lang="pt-PT" dirty="0" smtClean="0"/>
              <a:t>O utilizador terá a possibilidade de editar as suas preferências em qualquer altura</a:t>
            </a:r>
            <a:endParaRPr lang="pt-PT" dirty="0"/>
          </a:p>
          <a:p>
            <a:pPr algn="just"/>
            <a:endParaRPr lang="pt-PT" dirty="0"/>
          </a:p>
        </p:txBody>
      </p:sp>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11788297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355599"/>
            <a:ext cx="10058400" cy="982135"/>
          </a:xfrm>
        </p:spPr>
        <p:txBody>
          <a:bodyPr/>
          <a:lstStyle/>
          <a:p>
            <a:r>
              <a:rPr lang="pt-PT" b="1" dirty="0" smtClean="0"/>
              <a:t>Análise de Requisitos</a:t>
            </a:r>
            <a:endParaRPr lang="pt-PT" dirty="0"/>
          </a:p>
        </p:txBody>
      </p:sp>
      <p:sp>
        <p:nvSpPr>
          <p:cNvPr id="3" name="Marcador de Posição de Conteúdo 2"/>
          <p:cNvSpPr>
            <a:spLocks noGrp="1"/>
          </p:cNvSpPr>
          <p:nvPr>
            <p:ph idx="1"/>
          </p:nvPr>
        </p:nvSpPr>
        <p:spPr>
          <a:xfrm>
            <a:off x="576198" y="1778696"/>
            <a:ext cx="10579482" cy="4469703"/>
          </a:xfrm>
        </p:spPr>
        <p:txBody>
          <a:bodyPr>
            <a:normAutofit/>
          </a:bodyPr>
          <a:lstStyle/>
          <a:p>
            <a:pPr>
              <a:buFont typeface="Arial" charset="0"/>
              <a:buChar char="•"/>
            </a:pPr>
            <a:r>
              <a:rPr lang="pt-PT" b="1" dirty="0" smtClean="0"/>
              <a:t> Módulo Preferências</a:t>
            </a:r>
          </a:p>
          <a:p>
            <a:pPr marL="0" indent="0" algn="just">
              <a:lnSpc>
                <a:spcPct val="150000"/>
              </a:lnSpc>
              <a:buNone/>
            </a:pPr>
            <a:r>
              <a:rPr lang="pt-PT" dirty="0"/>
              <a:t>Neste módulo serão tratadas as preferências do utilizador com base no seu perfil. Serão tratados os filtros de pesquisa para cada utilizador autenticado. O filtro será baseado nas preferências editadas do utilizador. Para cada restaurante ou prato presente no conjunto de “Não Favorito” será automaticamente removido de pesquisas futuras. Assim como serão removidos os pratos com os ingredientes não favoritos de cada utilizador. </a:t>
            </a:r>
          </a:p>
          <a:p>
            <a:pPr>
              <a:buFont typeface="Arial" charset="0"/>
              <a:buChar char="•"/>
            </a:pPr>
            <a:endParaRPr lang="pt-PT" b="1" dirty="0" smtClean="0"/>
          </a:p>
          <a:p>
            <a:pPr lvl="1">
              <a:buFont typeface="Arial" charset="0"/>
              <a:buChar char="•"/>
            </a:pPr>
            <a:endParaRPr lang="pt-PT" b="1" dirty="0" smtClean="0"/>
          </a:p>
          <a:p>
            <a:pPr lvl="1">
              <a:buFont typeface="Arial" charset="0"/>
              <a:buChar char="•"/>
            </a:pPr>
            <a:endParaRPr lang="pt-PT" b="1" dirty="0" smtClean="0"/>
          </a:p>
        </p:txBody>
      </p:sp>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19312823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355599"/>
            <a:ext cx="10058400" cy="982135"/>
          </a:xfrm>
        </p:spPr>
        <p:txBody>
          <a:bodyPr/>
          <a:lstStyle/>
          <a:p>
            <a:r>
              <a:rPr lang="pt-PT" b="1" dirty="0" smtClean="0"/>
              <a:t>Análise de Requisitos</a:t>
            </a:r>
            <a:endParaRPr lang="pt-PT" dirty="0"/>
          </a:p>
        </p:txBody>
      </p:sp>
      <p:sp>
        <p:nvSpPr>
          <p:cNvPr id="3" name="Marcador de Posição de Conteúdo 2"/>
          <p:cNvSpPr>
            <a:spLocks noGrp="1"/>
          </p:cNvSpPr>
          <p:nvPr>
            <p:ph idx="1"/>
          </p:nvPr>
        </p:nvSpPr>
        <p:spPr>
          <a:xfrm>
            <a:off x="576198" y="1778696"/>
            <a:ext cx="10579482" cy="4469703"/>
          </a:xfrm>
        </p:spPr>
        <p:txBody>
          <a:bodyPr>
            <a:normAutofit/>
          </a:bodyPr>
          <a:lstStyle/>
          <a:p>
            <a:pPr>
              <a:buFont typeface="Arial" charset="0"/>
              <a:buChar char="•"/>
            </a:pPr>
            <a:r>
              <a:rPr lang="pt-PT" b="1" dirty="0" smtClean="0"/>
              <a:t> Módulo Preferências</a:t>
            </a:r>
          </a:p>
          <a:p>
            <a:pPr lvl="1" algn="just">
              <a:lnSpc>
                <a:spcPct val="150000"/>
              </a:lnSpc>
              <a:buFont typeface="Arial" charset="0"/>
              <a:buChar char="•"/>
            </a:pPr>
            <a:r>
              <a:rPr lang="pt-PT" dirty="0"/>
              <a:t>Haverá a possibilidade do utilizador poder adicionar e/ou remover um restaurante/prato dos seus Favoritos/Não </a:t>
            </a:r>
            <a:r>
              <a:rPr lang="pt-PT" dirty="0" smtClean="0"/>
              <a:t>Favoritos</a:t>
            </a:r>
            <a:r>
              <a:rPr lang="pt-PT" dirty="0"/>
              <a:t> </a:t>
            </a:r>
            <a:endParaRPr lang="pt-PT" dirty="0" smtClean="0"/>
          </a:p>
          <a:p>
            <a:pPr lvl="1" algn="just">
              <a:lnSpc>
                <a:spcPct val="150000"/>
              </a:lnSpc>
              <a:buFont typeface="Arial" charset="0"/>
              <a:buChar char="•"/>
            </a:pPr>
            <a:r>
              <a:rPr lang="pt-PT" dirty="0"/>
              <a:t>Assim que o utilizador adicionar um restaurante/prato aos seus “Não Favoritos”, o </a:t>
            </a:r>
            <a:r>
              <a:rPr lang="pt-PT" i="1" dirty="0" smtClean="0"/>
              <a:t>sistema </a:t>
            </a:r>
            <a:r>
              <a:rPr lang="pt-PT" dirty="0"/>
              <a:t>irá excluir esses itens de pesquisas </a:t>
            </a:r>
            <a:r>
              <a:rPr lang="pt-PT" dirty="0" smtClean="0"/>
              <a:t>futura</a:t>
            </a:r>
          </a:p>
          <a:p>
            <a:pPr lvl="1" algn="just">
              <a:lnSpc>
                <a:spcPct val="150000"/>
              </a:lnSpc>
              <a:buFont typeface="Arial" charset="0"/>
              <a:buChar char="•"/>
            </a:pPr>
            <a:r>
              <a:rPr lang="pt-PT" dirty="0"/>
              <a:t>O utilizador poderá adicionar preferências extras, tais como adicionar um ingrediente que não gosta e em pesquisas futuras se esse ingrediente estiver presente </a:t>
            </a:r>
            <a:r>
              <a:rPr lang="pt-PT" dirty="0" smtClean="0"/>
              <a:t>esse prato </a:t>
            </a:r>
            <a:r>
              <a:rPr lang="pt-PT" dirty="0"/>
              <a:t>será </a:t>
            </a:r>
            <a:r>
              <a:rPr lang="pt-PT" dirty="0" smtClean="0"/>
              <a:t>excluído. </a:t>
            </a:r>
            <a:endParaRPr lang="pt-PT" b="1" dirty="0" smtClean="0"/>
          </a:p>
          <a:p>
            <a:pPr lvl="1">
              <a:buFont typeface="Arial" charset="0"/>
              <a:buChar char="•"/>
            </a:pPr>
            <a:endParaRPr lang="pt-PT" b="1" dirty="0" smtClean="0"/>
          </a:p>
          <a:p>
            <a:pPr lvl="1">
              <a:buFont typeface="Arial" charset="0"/>
              <a:buChar char="•"/>
            </a:pPr>
            <a:endParaRPr lang="pt-PT" b="1" dirty="0" smtClean="0"/>
          </a:p>
        </p:txBody>
      </p:sp>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12671941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355599"/>
            <a:ext cx="10058400" cy="982135"/>
          </a:xfrm>
        </p:spPr>
        <p:txBody>
          <a:bodyPr/>
          <a:lstStyle/>
          <a:p>
            <a:r>
              <a:rPr lang="pt-PT" b="1" dirty="0" smtClean="0"/>
              <a:t>Análise de Requisitos</a:t>
            </a:r>
            <a:endParaRPr lang="pt-PT" dirty="0"/>
          </a:p>
        </p:txBody>
      </p:sp>
      <p:sp>
        <p:nvSpPr>
          <p:cNvPr id="3" name="Marcador de Posição de Conteúdo 2"/>
          <p:cNvSpPr>
            <a:spLocks noGrp="1"/>
          </p:cNvSpPr>
          <p:nvPr>
            <p:ph idx="1"/>
          </p:nvPr>
        </p:nvSpPr>
        <p:spPr>
          <a:xfrm>
            <a:off x="576198" y="1778696"/>
            <a:ext cx="10579482" cy="4469703"/>
          </a:xfrm>
        </p:spPr>
        <p:txBody>
          <a:bodyPr>
            <a:normAutofit/>
          </a:bodyPr>
          <a:lstStyle/>
          <a:p>
            <a:pPr>
              <a:buFont typeface="Arial" charset="0"/>
              <a:buChar char="•"/>
            </a:pPr>
            <a:r>
              <a:rPr lang="pt-PT" b="1" dirty="0" smtClean="0"/>
              <a:t> Módulo Proprietário: </a:t>
            </a:r>
          </a:p>
          <a:p>
            <a:pPr marL="201168" lvl="1" indent="0" algn="just">
              <a:lnSpc>
                <a:spcPct val="150000"/>
              </a:lnSpc>
              <a:buNone/>
            </a:pPr>
            <a:r>
              <a:rPr lang="pt-PT" dirty="0"/>
              <a:t>O proprietário de determinado restaurante poderá atualizar a informação relativa às suas ementas expostas ao público. Para tal forma definidos alguns requisitos para o Proprietário</a:t>
            </a:r>
            <a:r>
              <a:rPr lang="pt-PT" dirty="0" smtClean="0"/>
              <a:t>:</a:t>
            </a:r>
          </a:p>
          <a:p>
            <a:pPr marL="201168" lvl="1" indent="0" algn="just">
              <a:lnSpc>
                <a:spcPct val="150000"/>
              </a:lnSpc>
              <a:buNone/>
            </a:pPr>
            <a:endParaRPr lang="pt-PT" dirty="0" smtClean="0"/>
          </a:p>
          <a:p>
            <a:pPr lvl="1" algn="just">
              <a:lnSpc>
                <a:spcPct val="150000"/>
              </a:lnSpc>
              <a:buFont typeface="Arial" charset="0"/>
              <a:buChar char="•"/>
            </a:pPr>
            <a:r>
              <a:rPr lang="pt-PT" dirty="0"/>
              <a:t>Será gerado um email e uma palavra passe para cada restaurante que será fornecida aos proprietários. </a:t>
            </a:r>
          </a:p>
          <a:p>
            <a:pPr lvl="1" algn="just">
              <a:lnSpc>
                <a:spcPct val="150000"/>
              </a:lnSpc>
              <a:buFont typeface="Arial" charset="0"/>
              <a:buChar char="•"/>
            </a:pPr>
            <a:r>
              <a:rPr lang="pt-PT" dirty="0"/>
              <a:t>Os proprietários poderão editar o campo das ementas, este que será visível para todos os utilizadores do sistema. </a:t>
            </a:r>
          </a:p>
          <a:p>
            <a:pPr lvl="1" algn="just">
              <a:lnSpc>
                <a:spcPct val="150000"/>
              </a:lnSpc>
              <a:buFont typeface="Arial" charset="0"/>
              <a:buChar char="•"/>
            </a:pPr>
            <a:r>
              <a:rPr lang="pt-PT" dirty="0"/>
              <a:t>Os proprietários poderão atualizar fotografias relativas ao restaurante e pratos (ementa). </a:t>
            </a:r>
            <a:endParaRPr lang="pt-PT" b="1" dirty="0" smtClean="0"/>
          </a:p>
          <a:p>
            <a:pPr lvl="1">
              <a:buFont typeface="Arial" charset="0"/>
              <a:buChar char="•"/>
            </a:pPr>
            <a:endParaRPr lang="pt-PT" b="1" dirty="0" smtClean="0"/>
          </a:p>
          <a:p>
            <a:pPr lvl="1">
              <a:buFont typeface="Arial" charset="0"/>
              <a:buChar char="•"/>
            </a:pPr>
            <a:endParaRPr lang="pt-PT" b="1" dirty="0" smtClean="0"/>
          </a:p>
        </p:txBody>
      </p:sp>
      <p:pic>
        <p:nvPicPr>
          <p:cNvPr id="4" name="Image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2576" y="184612"/>
            <a:ext cx="1503122" cy="1170448"/>
          </a:xfrm>
          <a:prstGeom prst="rect">
            <a:avLst/>
          </a:prstGeom>
        </p:spPr>
      </p:pic>
    </p:spTree>
    <p:extLst>
      <p:ext uri="{BB962C8B-B14F-4D97-AF65-F5344CB8AC3E}">
        <p14:creationId xmlns:p14="http://schemas.microsoft.com/office/powerpoint/2010/main" val="2079000529"/>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tiva">
  <a:themeElements>
    <a:clrScheme name="Retrospetiv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tiv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tiv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2317</TotalTime>
  <Words>1122</Words>
  <Application>Microsoft Macintosh PowerPoint</Application>
  <PresentationFormat>Ecrã Panorâmico</PresentationFormat>
  <Paragraphs>116</Paragraphs>
  <Slides>19</Slides>
  <Notes>10</Notes>
  <HiddenSlides>0</HiddenSlides>
  <MMClips>1</MMClips>
  <ScaleCrop>false</ScaleCrop>
  <HeadingPairs>
    <vt:vector size="6" baseType="variant">
      <vt:variant>
        <vt:lpstr>Tipos de letra usados</vt:lpstr>
      </vt:variant>
      <vt:variant>
        <vt:i4>4</vt:i4>
      </vt:variant>
      <vt:variant>
        <vt:lpstr>Tema</vt:lpstr>
      </vt:variant>
      <vt:variant>
        <vt:i4>1</vt:i4>
      </vt:variant>
      <vt:variant>
        <vt:lpstr>Títulos dos Diapositivos</vt:lpstr>
      </vt:variant>
      <vt:variant>
        <vt:i4>19</vt:i4>
      </vt:variant>
    </vt:vector>
  </HeadingPairs>
  <TitlesOfParts>
    <vt:vector size="24" baseType="lpstr">
      <vt:lpstr>Calibri</vt:lpstr>
      <vt:lpstr>Calibri Light</vt:lpstr>
      <vt:lpstr>Mangal</vt:lpstr>
      <vt:lpstr>Arial</vt:lpstr>
      <vt:lpstr>Retrospetiva</vt:lpstr>
      <vt:lpstr>Taste Advisor </vt:lpstr>
      <vt:lpstr>Estrutura da Apresentação</vt:lpstr>
      <vt:lpstr>Análise de Requisitos</vt:lpstr>
      <vt:lpstr>Análise de Requisitos</vt:lpstr>
      <vt:lpstr>Análise de Requisitos</vt:lpstr>
      <vt:lpstr>Análise de Requisitos</vt:lpstr>
      <vt:lpstr>Análise de Requisitos</vt:lpstr>
      <vt:lpstr>Análise de Requisitos</vt:lpstr>
      <vt:lpstr>Análise de Requisitos</vt:lpstr>
      <vt:lpstr>Modelos do Sistema  </vt:lpstr>
      <vt:lpstr>Modelos do Sistema  - Pesquisa por Termos </vt:lpstr>
      <vt:lpstr>Modelos do Sistema  - Editar Preferências</vt:lpstr>
      <vt:lpstr>Modelos do Sistema   - Editar Preferências </vt:lpstr>
      <vt:lpstr>Base de Dados  </vt:lpstr>
      <vt:lpstr>Base de Dados  </vt:lpstr>
      <vt:lpstr>Base de Dados  </vt:lpstr>
      <vt:lpstr>Base de Dados  </vt:lpstr>
      <vt:lpstr>Mockups </vt:lpstr>
      <vt:lpstr>Apresentação do PowerPoint</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Célia Natália Lemos Figueiredo</dc:creator>
  <cp:lastModifiedBy>Célia Natália Lemos Figueiredo</cp:lastModifiedBy>
  <cp:revision>42</cp:revision>
  <dcterms:created xsi:type="dcterms:W3CDTF">2017-03-12T18:03:32Z</dcterms:created>
  <dcterms:modified xsi:type="dcterms:W3CDTF">2017-05-08T09:37:04Z</dcterms:modified>
</cp:coreProperties>
</file>

<file path=docProps/thumbnail.jpeg>
</file>